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notesMaster" Target="notesMasters/notesMaster1.xml" /><Relationship Id="rId99" Type="http://schemas.openxmlformats.org/officeDocument/2006/relationships/tableStyles" Target="tableStyles.xml" /><Relationship Id="rId98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97" Type="http://schemas.openxmlformats.org/officeDocument/2006/relationships/viewProps" Target="viewProps.xml" /><Relationship Id="rId96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992F2-5B05-427A-B18B-6364C6643C92}" type="datetimeFigureOut">
              <a:rPr lang="en-GB" smtClean="0"/>
              <a:t>30/11/2018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0F4E-24AA-4131-819D-2000D78708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6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Programming</a:t>
            </a:r>
            <a:r>
              <a:rPr/>
              <a:t> </a:t>
            </a:r>
            <a:r>
              <a:rPr/>
              <a:t>(not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R):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idea,</a:t>
            </a:r>
            <a:r>
              <a:rPr/>
              <a:t> </a:t>
            </a:r>
            <a:r>
              <a:rPr/>
              <a:t>write</a:t>
            </a:r>
            <a:r>
              <a:rPr/>
              <a:t> </a:t>
            </a:r>
            <a:r>
              <a:rPr/>
              <a:t>code,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error,</a:t>
            </a:r>
            <a:r>
              <a:rPr/>
              <a:t> </a:t>
            </a:r>
            <a:r>
              <a:rPr/>
              <a:t>debug.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C0F4E-24AA-4131-819D-2000D787087F}" type="slidenum">
              <a:rPr lang="en-US"/>
              <a:t>15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2113EE3-8373-4C14-933F-C1E589D5B246}" type="datetime1">
              <a:rPr lang="en-GB" smtClean="0"/>
              <a:t>30/11/2018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010A-D0D2-45E6-B04B-900AFC2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6CE9-1503-44AE-9C80-F0F8D874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A2AA1-1B6B-4E88-A09D-356FC685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5E3CF-3D05-44C8-88C8-D98ADD5B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504C6-15EF-447C-AD59-74FEC0CCC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7EC9-ADE0-4807-A12B-A966A05B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Tx/>
              <a:buFont typeface="Arial" panose="020B0604020202020204" pitchFamily="34" charset="0"/>
              <a:buChar char="•"/>
              <a:defRPr/>
            </a:lvl3pPr>
            <a:lvl4pPr>
              <a:buClr>
                <a:schemeClr val="accent4">
                  <a:lumMod val="75000"/>
                </a:schemeClr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FC57D-47CF-4AB3-8F41-D74240EA1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67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9358A-6410-47DE-B7D5-0F708CD13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B0D16-5BFA-42AC-ADC2-646F18F10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9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6CF-0013-49C7-AEB8-8E913747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4A6D-F116-4484-8C9C-A4639CC1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EE16-2CAA-4269-9363-D2817EE0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35FF5-1094-4B0C-B250-AD8B448C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47F8F-0A27-4035-ACD4-A78ECFE4A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0084-C4B2-4571-BB9F-0F21077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1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7DD-A251-437C-AEDD-CB5B4426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1F1D-CD28-4160-A015-F8A9E022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8FEFF-33E8-4DF3-9F82-C8924C6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A54E-07B9-4B62-B101-F97969B0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806B-9951-41F8-8355-56988956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2C372-A8E3-48FB-BC6D-03E9BE45A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AF29B-6E7F-438B-A4F0-E7B08FC2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0398-38BC-4D55-98B4-91433EB4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E1190-2136-48F0-AC05-CF8B7090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20" y="365125"/>
            <a:ext cx="10333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45448-651E-4B5A-868C-102A5658F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0DB5-9A54-43D6-A1BD-EE919D58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9" y="6542081"/>
            <a:ext cx="2743200" cy="315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68418-2B2A-4DD4-AF20-A6EC6C03C4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86916"/>
            <a:ext cx="12192001" cy="22802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8" name="Picture 7" descr="CoM new.jpg">
            <a:extLst>
              <a:ext uri="{FF2B5EF4-FFF2-40B4-BE49-F238E27FC236}">
                <a16:creationId xmlns:a16="http://schemas.microsoft.com/office/drawing/2014/main" id="{CA1A8323-4ADE-4BE5-B7CC-3ABBBDEC976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" y="365126"/>
            <a:ext cx="750719" cy="8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cran.r-project.org/manuals.html" TargetMode="External" /><Relationship Id="rId4" Type="http://schemas.openxmlformats.org/officeDocument/2006/relationships/hyperlink" Target="https://cran.r-project.org/web/views/" TargetMode="External" /><Relationship Id="rId5" Type="http://schemas.openxmlformats.org/officeDocument/2006/relationships/hyperlink" Target="https://www.rstudio.com/cheatsheets/" TargetMode="External" /><Relationship Id="rId6" Type="http://schemas.openxmlformats.org/officeDocument/2006/relationships/hyperlink" Target="https://www.r-bloggers.com/" TargetMode="External" /><Relationship Id="rId7" Type="http://schemas.openxmlformats.org/officeDocument/2006/relationships/hyperlink" Target="https://stackoverflow.com/questions/tagged/r" TargetMode="External" /><Relationship Id="rId8" Type="http://schemas.openxmlformats.org/officeDocument/2006/relationships/hyperlink" Target="https://www.r-graph-gallery.com/" TargetMode="External" /><Relationship Id="rId9" Type="http://schemas.openxmlformats.org/officeDocument/2006/relationships/hyperlink" Target="https://www.datacamp.com/" TargetMode="Externa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hyperlink" Target="http://r4ds.had.co.nz" TargetMode="Externa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gitMarcH/COM_STA621_2020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ran.r-project.org/" TargetMode="External" /><Relationship Id="rId3" Type="http://schemas.openxmlformats.org/officeDocument/2006/relationships/hyperlink" Target="https://www.rstudio.com/products/rstudio/download/" TargetMode="Externa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.png" /><Relationship Id="rId2" Type="http://schemas.openxmlformats.org/officeDocument/2006/relationships/image" Target="../media/image2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petermacp/BlantyreTBEpi" TargetMode="External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MSc</a:t>
            </a:r>
            <a:r>
              <a:rPr/>
              <a:t> </a:t>
            </a:r>
            <a:r>
              <a:rPr/>
              <a:t>Bioinformatics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Marc</a:t>
            </a:r>
            <a:r>
              <a:rPr/>
              <a:t> </a:t>
            </a:r>
            <a:r>
              <a:rPr/>
              <a:t>Henrion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/>
          <a:lstStyle/>
          <a:p>
            <a:pPr lvl="0" marL="0" indent="0">
              <a:buNone/>
            </a:pPr>
            <a:r>
              <a:rPr/>
              <a:t>14</a:t>
            </a:r>
            <a:r>
              <a:rPr/>
              <a:t> </a:t>
            </a:r>
            <a:r>
              <a:rPr/>
              <a:t>January</a:t>
            </a:r>
            <a:r>
              <a:rPr/>
              <a:t> </a:t>
            </a:r>
            <a:r>
              <a:rPr/>
              <a:t>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Free, open source software</a:t>
            </a:r>
          </a:p>
          <a:p>
            <a:pPr lvl="1"/>
            <a:r>
              <a:rPr/>
              <a:t>User could submit bug reports; frequent reporters were given permission to edit R itself</a:t>
            </a:r>
          </a:p>
          <a:p>
            <a:pPr lvl="2"/>
            <a:r>
              <a:rPr/>
              <a:t>This became the R Core Team: Gentleman, Ihaka, Mächler, Dalgaard, Hornik, Leisch, Lumley, …</a:t>
            </a:r>
          </a:p>
          <a:p>
            <a:pPr lvl="1"/>
            <a:r>
              <a:rPr/>
              <a:t>The Comprehensive R Archive Network (CRAN) was created to make all essential documentation and files available in one place</a:t>
            </a:r>
          </a:p>
          <a:p>
            <a:pPr lvl="2"/>
            <a:r>
              <a:rPr/>
              <a:t>Kurt Hornik and Friedrich Leisch (Vienna University)</a:t>
            </a:r>
          </a:p>
          <a:p>
            <a:pPr lvl="1"/>
            <a:r>
              <a:rPr/>
              <a:t>CRAN: allows users to publish custom packages – much of R’s success and functionality derives from this feature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 v1.0.0 released in 2000</a:t>
            </a:r>
          </a:p>
          <a:p>
            <a:pPr lvl="1"/>
            <a:r>
              <a:rPr/>
              <a:t>R adopted by data science community, phenomenal success</a:t>
            </a:r>
          </a:p>
          <a:p>
            <a:pPr lvl="1"/>
            <a:r>
              <a:rPr/>
              <a:t>New generation of developers more interested in what R can do and less how it does it</a:t>
            </a:r>
          </a:p>
          <a:p>
            <a:pPr lvl="2"/>
            <a:r>
              <a:rPr/>
              <a:t>E.g. Hadley Wickham of Rstudio</a:t>
            </a:r>
          </a:p>
          <a:p>
            <a:pPr lvl="1"/>
            <a:r>
              <a:rPr/>
              <a:t>12,000 packages on CRAN</a:t>
            </a:r>
          </a:p>
          <a:p>
            <a:pPr lvl="2"/>
            <a:r>
              <a:rPr/>
              <a:t>Even more on bioconductor and GitHub etc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pic>
        <p:nvPicPr>
          <p:cNvPr descr="images/wickh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54500" y="1816100"/>
            <a:ext cx="36957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Thieme,</a:t>
            </a:r>
            <a:r>
              <a:rPr/>
              <a:t> </a:t>
            </a:r>
            <a:r>
              <a:rPr/>
              <a:t>N.,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Generation,</a:t>
            </a:r>
            <a:r>
              <a:rPr/>
              <a:t> </a:t>
            </a:r>
            <a:r>
              <a:rPr/>
              <a:t>Significance,</a:t>
            </a:r>
            <a:r>
              <a:rPr/>
              <a:t> </a:t>
            </a:r>
            <a:r>
              <a:rPr/>
              <a:t>15</a:t>
            </a:r>
            <a:r>
              <a:rPr/>
              <a:t> </a:t>
            </a:r>
            <a:r>
              <a:rPr/>
              <a:t>(4),</a:t>
            </a:r>
            <a:r>
              <a:rPr/>
              <a:t> </a:t>
            </a:r>
            <a:r>
              <a:rPr/>
              <a:t>2018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2 ways of writing R code:</a:t>
                </a:r>
              </a:p>
              <a:p>
                <a:pPr lvl="2"/>
                <a:r>
                  <a:rPr/>
                  <a:t>Classic / base R</a:t>
                </a:r>
              </a:p>
              <a:p>
                <a:pPr lvl="2"/>
                <a:r>
                  <a:rPr/>
                  <a:t>RStudio / tidyverse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Syntax can be quite different:</a:t>
                </a:r>
              </a:p>
              <a:p>
                <a:pPr lvl="2"/>
                <a:r>
                  <a:rPr/>
                  <a:t>tidyverse relies on a number of linked packages.</a:t>
                </a:r>
              </a:p>
              <a:p>
                <a:pPr lvl="2"/>
                <a:r>
                  <a:rPr/>
                  <a:t>tidyverse aims for simplicity: less coding, more thinking.</a:t>
                </a:r>
              </a:p>
              <a:p>
                <a:pPr lvl="2"/>
                <a:r>
                  <a:rPr/>
                  <a:t>Whichever is most intuitive to you, will be best for you!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Engine the same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Documentation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tutorials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Documentation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key to learn R is to know where to get help!</a:t>
            </a:r>
          </a:p>
          <a:p>
            <a:pPr lvl="1"/>
            <a:r>
              <a:rPr/>
              <a:t>R help files</a:t>
            </a:r>
          </a:p>
          <a:p>
            <a:pPr lvl="2"/>
            <a:r>
              <a:rPr/>
              <a:t>Type </a:t>
            </a:r>
            <a:r>
              <a:rPr sz="1800">
                <a:latin typeface="Courier"/>
              </a:rPr>
              <a:t>?</a:t>
            </a:r>
            <a:r>
              <a:rPr/>
              <a:t> followed by the name of the command you want to get help on.</a:t>
            </a:r>
          </a:p>
          <a:p>
            <a:pPr lvl="2"/>
            <a:r>
              <a:rPr/>
              <a:t>Type </a:t>
            </a:r>
            <a:r>
              <a:rPr sz="1800">
                <a:latin typeface="Courier"/>
              </a:rPr>
              <a:t>help.start()</a:t>
            </a:r>
            <a:r>
              <a:rPr/>
              <a:t> to open manuals, FAQs and other material.</a:t>
            </a:r>
          </a:p>
          <a:p>
            <a:pPr lvl="1"/>
            <a:r>
              <a:rPr/>
              <a:t>CRAN</a:t>
            </a:r>
          </a:p>
          <a:p>
            <a:pPr lvl="2"/>
            <a:r>
              <a:rPr/>
              <a:t>Tutorials &amp; manuals:</a:t>
            </a:r>
            <a:r>
              <a:rPr>
                <a:hlinkClick r:id="rId3"/>
              </a:rPr>
              <a:t>https://cran.r-project.org/manuals.html</a:t>
            </a:r>
          </a:p>
          <a:p>
            <a:pPr lvl="2"/>
            <a:r>
              <a:rPr/>
              <a:t>Task views: </a:t>
            </a:r>
            <a:r>
              <a:rPr>
                <a:hlinkClick r:id="rId4"/>
              </a:rPr>
              <a:t>https://cran.r-project.org/web/views/</a:t>
            </a:r>
          </a:p>
          <a:p>
            <a:pPr lvl="1"/>
            <a:r>
              <a:rPr/>
              <a:t>Rstudio</a:t>
            </a:r>
          </a:p>
          <a:p>
            <a:pPr lvl="2"/>
            <a:r>
              <a:rPr/>
              <a:t>Cheatsheets: </a:t>
            </a:r>
            <a:r>
              <a:rPr>
                <a:hlinkClick r:id="rId5"/>
              </a:rPr>
              <a:t>https://www.rstudio.com/cheatsheets/</a:t>
            </a:r>
          </a:p>
          <a:p>
            <a:pPr lvl="1"/>
            <a:r>
              <a:rPr/>
              <a:t>R-bloggers </a:t>
            </a:r>
            <a:r>
              <a:rPr>
                <a:hlinkClick r:id="rId6"/>
              </a:rPr>
              <a:t>https://www.r-bloggers.com/</a:t>
            </a:r>
          </a:p>
          <a:p>
            <a:pPr lvl="1"/>
            <a:r>
              <a:rPr/>
              <a:t>Stack overflow </a:t>
            </a:r>
            <a:r>
              <a:rPr>
                <a:hlinkClick r:id="rId7"/>
              </a:rPr>
              <a:t>https://stackoverflow.com/questions/tagged/r</a:t>
            </a:r>
          </a:p>
          <a:p>
            <a:pPr lvl="1"/>
            <a:r>
              <a:rPr/>
              <a:t>R Graph Gallery </a:t>
            </a:r>
            <a:r>
              <a:rPr>
                <a:hlinkClick r:id="rId8"/>
              </a:rPr>
              <a:t>https://www.r-graph-gallery.com/</a:t>
            </a:r>
          </a:p>
          <a:p>
            <a:pPr lvl="1"/>
            <a:r>
              <a:rPr/>
              <a:t>Data Camp </a:t>
            </a:r>
            <a:r>
              <a:rPr>
                <a:hlinkClick r:id="rId9"/>
              </a:rPr>
              <a:t>https://www.datacamp.com/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Documentation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tutorials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books</a:t>
            </a:r>
          </a:p>
        </p:txBody>
      </p:sp>
      <p:pic>
        <p:nvPicPr>
          <p:cNvPr descr="images/bookGrolemu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816100"/>
            <a:ext cx="3403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bookBaumerKaplanHort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27900" y="1816100"/>
            <a:ext cx="2870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Documentation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tutorials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books</a:t>
            </a:r>
          </a:p>
        </p:txBody>
      </p:sp>
      <p:pic>
        <p:nvPicPr>
          <p:cNvPr descr="images/bookDummi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3441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bookWickhamGrolemun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31100" y="1816100"/>
            <a:ext cx="2476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>
                <a:hlinkClick r:id="rId4"/>
              </a:rPr>
              <a:t>http://r4ds.had.co.nz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R can be just a calculator.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A standard installation of R comes with 15 core and 15 recommended packages:</a:t>
                </a:r>
              </a:p>
              <a:p>
                <a:pPr lvl="2"/>
                <a:r>
                  <a:rPr b="1"/>
                  <a:t>Base</a:t>
                </a:r>
                <a:r>
                  <a:rPr/>
                  <a:t>: base, compiler, datasets, graphics, grDevices, grid, methods, parallel, splines, stats, stats4, tcltk, tools, translations, utils</a:t>
                </a:r>
              </a:p>
              <a:p>
                <a:pPr lvl="2"/>
                <a:r>
                  <a:rPr b="1"/>
                  <a:t>Recommended</a:t>
                </a:r>
                <a:r>
                  <a:rPr/>
                  <a:t>: KernSmooth, MASS, Matrix, boot, class, cluster, codetools, foreign, lattice, mgcv, nlme, nnet, rpart, spatial, survival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It’s these packages, together with the many more you can install from CRAN and elsewhere that make R so powerful.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Session</a:t>
            </a:r>
            <a:r>
              <a:rPr/>
              <a:t> </a:t>
            </a:r>
            <a:r>
              <a:rPr/>
              <a:t>3: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Interfaces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Interfaces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89358A-6410-47DE-B7D5-0F708CD13D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Console / terminal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R GUI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RStudio IDE</a:t>
                </a:r>
              </a:p>
            </p:txBody>
          </p:sp>
        </mc:Choice>
      </mc:AlternateContent>
      <p:pic>
        <p:nvPicPr>
          <p:cNvPr descr="images/rInterfaces_vertic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56500" y="1816100"/>
            <a:ext cx="241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Interfaces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RStudio</a:t>
            </a:r>
          </a:p>
        </p:txBody>
      </p:sp>
      <p:pic>
        <p:nvPicPr>
          <p:cNvPr descr="images/rstudi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816100"/>
            <a:ext cx="85217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Starting R: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Windows / Mac: start R by clicking on the R GUI or RStudio icon.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Mac / Linux: in a terminal window type </a:t>
                </a:r>
                <a:r>
                  <a:rPr sz="1800">
                    <a:latin typeface="Courier"/>
                  </a:rPr>
                  <a:t>R</a:t>
                </a:r>
                <a:r>
                  <a:rPr/>
                  <a:t> or </a:t>
                </a:r>
                <a:r>
                  <a:rPr sz="1800">
                    <a:latin typeface="Courier"/>
                  </a:rPr>
                  <a:t>R --vanilla</a:t>
                </a:r>
                <a:r>
                  <a:rPr/>
                  <a:t> (type </a:t>
                </a:r>
                <a:r>
                  <a:rPr sz="1800">
                    <a:latin typeface="Courier"/>
                  </a:rPr>
                  <a:t>man R</a:t>
                </a:r>
                <a:r>
                  <a:rPr/>
                  <a:t> at the terminal to see all options).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You will be able to save everything we will type into the R console by typing, at the end of the session, the following at the console: </a:t>
                </a:r>
                <a:r>
                  <a:rPr sz="1800">
                    <a:latin typeface="Courier"/>
                  </a:rPr>
                  <a:t>savehistory(file="RcodeFromSession1.R")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For now: open RStudio, create new project in a new directory (e.g. “RandStatsCourse”) and select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m:t> </m:t>
                    </m:r>
                  </m:oMath>
                </a14:m>
                <a:r>
                  <a:rPr/>
                  <a:t> File </a:t>
                </a:r>
                <a14:m>
                  <m:oMath xmlns:m="http://schemas.openxmlformats.org/officeDocument/2006/math">
                    <m:r>
                      <m:t>→</m:t>
                    </m:r>
                  </m:oMath>
                </a14:m>
                <a:r>
                  <a:rPr/>
                  <a:t> New Project…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Display, store, change the working directory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wd&lt;-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getwd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print</a:t>
            </a:r>
            <a:r>
              <a:rPr sz="1800">
                <a:latin typeface="Courier"/>
              </a:rPr>
              <a:t>(wd)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"C:/Users/mhenrion.MLW/work/MLW_LSTM/Trainings/CoM/BioinformaticsMSc_Stats/2020/Session3_R-BasicCommands"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setwd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"../"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setwd</a:t>
            </a:r>
            <a:r>
              <a:rPr sz="1800">
                <a:latin typeface="Courier"/>
              </a:rPr>
              <a:t>(wd)</a:t>
            </a:r>
          </a:p>
          <a:p>
            <a:pPr lvl="0" marL="0" indent="0">
              <a:buNone/>
            </a:pPr>
            <a:r>
              <a:rPr/>
              <a:t>List R objects currently in memory (this is the R workspace).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ls</a:t>
            </a:r>
            <a:r>
              <a:rPr sz="1800">
                <a:latin typeface="Courier"/>
              </a:rPr>
              <a:t>()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"wd"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environment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Create directories on your hard drive from within R: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dir.create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"Session3_output"</a:t>
                </a:r>
                <a:r>
                  <a:rPr sz="1800">
                    <a:latin typeface="Courier"/>
                  </a:rPr>
                  <a:t>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List files in different directories on your computer: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list.files</a:t>
                </a:r>
                <a:r>
                  <a:rPr sz="1800">
                    <a:latin typeface="Courier"/>
                  </a:rPr>
                  <a:t>()</a:t>
                </a:r>
                <a:br/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list.files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"../"</a:t>
                </a:r>
                <a:r>
                  <a:rPr sz="1800">
                    <a:latin typeface="Courier"/>
                  </a:rPr>
                  <a:t>)</a:t>
                </a:r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 you need help or want more info regarding function arguments or exact details of what it does, type ? followed by function name: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?ls</a:t>
            </a:r>
            <a:br/>
            <a:r>
              <a:rPr sz="1800">
                <a:latin typeface="Courier"/>
              </a:rPr>
              <a:t>?list.files</a:t>
            </a:r>
            <a:br/>
            <a:r>
              <a:rPr sz="1800">
                <a:latin typeface="Courier"/>
              </a:rPr>
              <a:t>?dir.create</a:t>
            </a:r>
            <a:br/>
            <a:r>
              <a:rPr sz="1800">
                <a:latin typeface="Courier"/>
              </a:rPr>
              <a:t>?read.table</a:t>
            </a:r>
          </a:p>
          <a:p>
            <a:pPr lvl="0" marL="0" indent="0">
              <a:buNone/>
            </a:pPr>
            <a:r>
              <a:rPr/>
              <a:t>Often most useful to directly skip to the ‘Examples’ section…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will use packages – don’t reinvent the wheel.</a:t>
            </a:r>
          </a:p>
          <a:p>
            <a:pPr lvl="0" marL="0" indent="0">
              <a:buNone/>
            </a:pPr>
            <a:r>
              <a:rPr/>
              <a:t>Installing packages: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install.packages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"tidyverse"</a:t>
            </a:r>
            <a:r>
              <a:rPr sz="1800">
                <a:latin typeface="Courier"/>
              </a:rPr>
              <a:t>) </a:t>
            </a:r>
            <a:r>
              <a:rPr sz="1800" i="1">
                <a:solidFill>
                  <a:srgbClr val="60A0B0"/>
                </a:solidFill>
                <a:latin typeface="Courier"/>
              </a:rPr>
              <a:t># note quotation signs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install.packages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"rms"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"pwr"</a:t>
            </a:r>
            <a:r>
              <a:rPr sz="1800">
                <a:latin typeface="Courier"/>
              </a:rPr>
              <a:t>))</a:t>
            </a:r>
          </a:p>
          <a:p>
            <a:pPr lvl="0" marL="0" indent="0">
              <a:buNone/>
            </a:pPr>
            <a:r>
              <a:rPr/>
              <a:t>Loading packages: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(tidyverse) </a:t>
            </a:r>
            <a:r>
              <a:rPr sz="1800" i="1">
                <a:solidFill>
                  <a:srgbClr val="60A0B0"/>
                </a:solidFill>
                <a:latin typeface="Courier"/>
              </a:rPr>
              <a:t># when using R interactively [throws error]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require</a:t>
            </a:r>
            <a:r>
              <a:rPr sz="1800">
                <a:latin typeface="Courier"/>
              </a:rPr>
              <a:t>(rms) </a:t>
            </a:r>
            <a:r>
              <a:rPr sz="1800" i="1">
                <a:solidFill>
                  <a:srgbClr val="60A0B0"/>
                </a:solidFill>
                <a:latin typeface="Courier"/>
              </a:rPr>
              <a:t># for inside functions or scripts [throws warning]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rms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Hmisc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lattice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survival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Formula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Attaching package: 'Hmisc'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The following objects are masked from 'package:dplyr':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src, summarize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The following objects are masked from 'package:base':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format.pval, units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Loading required package: SparseM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Attaching package: 'SparseM'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The following object is masked from 'package:base':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backsolve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Operators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In this session we will cover basic R commands, how to read data in, write data or results to files, merge data tables, produce various data summary statistics etc. We will not cover data visualisation (later session).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Participant packs</a:t>
                </a:r>
              </a:p>
              <a:p>
                <a:pPr lvl="2"/>
                <a:r>
                  <a:rPr>
                    <a:hlinkClick r:id="rId2"/>
                  </a:rPr>
                  <a:t>https://github.com/gitMarcH/COM_STA621_2020</a:t>
                </a:r>
              </a:p>
              <a:p>
                <a:pPr lvl="2"/>
                <a:r>
                  <a:rPr/>
                  <a:t>Copy of slides &amp; some R codes.</a:t>
                </a:r>
              </a:p>
              <a:p>
                <a:pPr lvl="1"/>
                <a:r>
                  <a:rPr/>
                  <a:t>Note</a:t>
                </a:r>
              </a:p>
              <a:p>
                <a:pPr lvl="2"/>
                <a:r>
                  <a:rPr/>
                  <a:t>These slides have been generated by using R Markdown.</a:t>
                </a:r>
              </a:p>
            </p:txBody>
          </p:sp>
        </mc:Choice>
      </mc:AlternateContent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Assignment</a:t>
            </a:r>
          </a:p>
          <a:p>
            <a:pPr lvl="2"/>
            <a:r>
              <a:rPr sz="1800">
                <a:latin typeface="Courier"/>
              </a:rPr>
              <a:t>=</a:t>
            </a:r>
            <a:r>
              <a:rPr/>
              <a:t>, </a:t>
            </a:r>
            <a:r>
              <a:rPr sz="1800">
                <a:latin typeface="Courier"/>
              </a:rPr>
              <a:t>&lt;-</a:t>
            </a:r>
            <a:r>
              <a:rPr/>
              <a:t>, </a:t>
            </a:r>
            <a:r>
              <a:rPr sz="1800">
                <a:latin typeface="Courier"/>
              </a:rPr>
              <a:t>&lt;&lt;-</a:t>
            </a:r>
            <a:r>
              <a:rPr/>
              <a:t> left assignment</a:t>
            </a:r>
          </a:p>
          <a:p>
            <a:pPr lvl="2"/>
            <a:r>
              <a:rPr sz="1800">
                <a:latin typeface="Courier"/>
              </a:rPr>
              <a:t>-&gt;</a:t>
            </a:r>
            <a:r>
              <a:rPr/>
              <a:t>, </a:t>
            </a:r>
            <a:r>
              <a:rPr sz="1800">
                <a:latin typeface="Courier"/>
              </a:rPr>
              <a:t>-&gt;&gt;</a:t>
            </a:r>
            <a:r>
              <a:rPr/>
              <a:t> right assignment (rarely used)</a:t>
            </a:r>
          </a:p>
          <a:p>
            <a:pPr lvl="1"/>
            <a:r>
              <a:rPr/>
              <a:t>Arithmetic</a:t>
            </a:r>
          </a:p>
          <a:p>
            <a:pPr lvl="2"/>
            <a:r>
              <a:rPr sz="1800">
                <a:latin typeface="Courier"/>
              </a:rPr>
              <a:t>+</a:t>
            </a:r>
            <a:r>
              <a:rPr/>
              <a:t> addition</a:t>
            </a:r>
          </a:p>
          <a:p>
            <a:pPr lvl="2"/>
            <a:r>
              <a:rPr sz="1800">
                <a:latin typeface="Courier"/>
              </a:rPr>
              <a:t>-</a:t>
            </a:r>
            <a:r>
              <a:rPr/>
              <a:t> substraction</a:t>
            </a:r>
          </a:p>
          <a:p>
            <a:pPr lvl="2"/>
            <a:r>
              <a:rPr sz="1800">
                <a:latin typeface="Courier"/>
              </a:rPr>
              <a:t>*</a:t>
            </a:r>
            <a:r>
              <a:rPr/>
              <a:t> multiplication</a:t>
            </a:r>
          </a:p>
          <a:p>
            <a:pPr lvl="2"/>
            <a:r>
              <a:rPr sz="1800">
                <a:latin typeface="Courier"/>
              </a:rPr>
              <a:t>/</a:t>
            </a:r>
            <a:r>
              <a:rPr/>
              <a:t> division</a:t>
            </a:r>
          </a:p>
          <a:p>
            <a:pPr lvl="2"/>
            <a:r>
              <a:rPr sz="1800">
                <a:latin typeface="Courier"/>
              </a:rPr>
              <a:t>^</a:t>
            </a:r>
            <a:r>
              <a:rPr/>
              <a:t> exponent</a:t>
            </a:r>
          </a:p>
          <a:p>
            <a:pPr lvl="2"/>
            <a:r>
              <a:rPr sz="1800">
                <a:latin typeface="Courier"/>
              </a:rPr>
              <a:t>%%</a:t>
            </a:r>
            <a:r>
              <a:rPr/>
              <a:t> modulo (remainder from division)</a:t>
            </a:r>
          </a:p>
          <a:p>
            <a:pPr lvl="2"/>
            <a:r>
              <a:rPr sz="1800">
                <a:latin typeface="Courier"/>
              </a:rPr>
              <a:t>%/%</a:t>
            </a:r>
            <a:r>
              <a:rPr/>
              <a:t> integer division</a:t>
            </a:r>
          </a:p>
          <a:p>
            <a:pPr lvl="2"/>
            <a:r>
              <a:rPr sz="1800">
                <a:latin typeface="Courier"/>
              </a:rPr>
              <a:t>%*%</a:t>
            </a:r>
            <a:r>
              <a:rPr/>
              <a:t> matrix multiplication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Relational</a:t>
            </a:r>
          </a:p>
          <a:p>
            <a:pPr lvl="2"/>
            <a:r>
              <a:rPr sz="1800">
                <a:latin typeface="Courier"/>
              </a:rPr>
              <a:t>==</a:t>
            </a:r>
            <a:r>
              <a:rPr/>
              <a:t> equal to</a:t>
            </a:r>
          </a:p>
          <a:p>
            <a:pPr lvl="2"/>
            <a:r>
              <a:rPr sz="1800">
                <a:latin typeface="Courier"/>
              </a:rPr>
              <a:t>!=</a:t>
            </a:r>
            <a:r>
              <a:rPr/>
              <a:t> not equal to</a:t>
            </a:r>
          </a:p>
          <a:p>
            <a:pPr lvl="2"/>
            <a:r>
              <a:rPr sz="1800">
                <a:latin typeface="Courier"/>
              </a:rPr>
              <a:t>&lt;</a:t>
            </a:r>
            <a:r>
              <a:rPr/>
              <a:t> less than</a:t>
            </a:r>
          </a:p>
          <a:p>
            <a:pPr lvl="2"/>
            <a:r>
              <a:rPr sz="1800">
                <a:latin typeface="Courier"/>
              </a:rPr>
              <a:t>&lt;=</a:t>
            </a:r>
            <a:r>
              <a:rPr/>
              <a:t> less than or equal</a:t>
            </a:r>
          </a:p>
          <a:p>
            <a:pPr lvl="2"/>
            <a:r>
              <a:rPr sz="1800">
                <a:latin typeface="Courier"/>
              </a:rPr>
              <a:t>&gt;</a:t>
            </a:r>
            <a:r>
              <a:rPr/>
              <a:t> greater than</a:t>
            </a:r>
          </a:p>
          <a:p>
            <a:pPr lvl="2"/>
            <a:r>
              <a:rPr sz="1800">
                <a:latin typeface="Courier"/>
              </a:rPr>
              <a:t>&gt;=</a:t>
            </a:r>
            <a:r>
              <a:rPr/>
              <a:t> greater than or equal</a:t>
            </a:r>
          </a:p>
          <a:p>
            <a:pPr lvl="1"/>
            <a:r>
              <a:rPr/>
              <a:t>Logical</a:t>
            </a:r>
          </a:p>
          <a:p>
            <a:pPr lvl="2"/>
            <a:r>
              <a:rPr sz="1800">
                <a:latin typeface="Courier"/>
              </a:rPr>
              <a:t>!</a:t>
            </a:r>
            <a:r>
              <a:rPr/>
              <a:t> logical NOT</a:t>
            </a:r>
          </a:p>
          <a:p>
            <a:pPr lvl="2"/>
            <a:r>
              <a:rPr sz="1800">
                <a:latin typeface="Courier"/>
              </a:rPr>
              <a:t>&amp;</a:t>
            </a:r>
            <a:r>
              <a:rPr/>
              <a:t> logical AND (element-wise)</a:t>
            </a:r>
          </a:p>
          <a:p>
            <a:pPr lvl="2"/>
            <a:r>
              <a:rPr sz="1800">
                <a:latin typeface="Courier"/>
              </a:rPr>
              <a:t>&amp;&amp;</a:t>
            </a:r>
            <a:r>
              <a:rPr/>
              <a:t> logical AND (first element only)</a:t>
            </a:r>
          </a:p>
          <a:p>
            <a:pPr lvl="2"/>
            <a:r>
              <a:rPr sz="1800">
                <a:latin typeface="Courier"/>
              </a:rPr>
              <a:t>|</a:t>
            </a:r>
            <a:r>
              <a:rPr/>
              <a:t> logical OR (element-wise)</a:t>
            </a:r>
          </a:p>
          <a:p>
            <a:pPr lvl="2"/>
            <a:r>
              <a:rPr sz="1800">
                <a:latin typeface="Courier"/>
              </a:rPr>
              <a:t>||</a:t>
            </a:r>
            <a:r>
              <a:rPr/>
              <a:t> logical OR (first element only)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above operate on vectors:</a:t>
            </a:r>
          </a:p>
          <a:p>
            <a:pPr lvl="0"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0.5 1.0 1.5 2.0 2.5</a:t>
            </a:r>
          </a:p>
          <a:p>
            <a:pPr lvl="0"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%%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FALSE  TRUE FALSE  TRUE FALSE</a:t>
            </a:r>
          </a:p>
          <a:p>
            <a:pPr lvl="0"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 TRUE  TRUE FALSE FALSE FALSE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   1    4   27  256 3125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%%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&amp;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FALSE  TRUE FALSE FALSE FALSE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Common functions</a:t>
                </a:r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 comes with many common functions:</a:t>
            </a:r>
          </a:p>
          <a:p>
            <a:pPr lvl="1"/>
            <a:r>
              <a:rPr sz="1800">
                <a:latin typeface="Courier"/>
              </a:rPr>
              <a:t>mean()</a:t>
            </a:r>
            <a:r>
              <a:rPr/>
              <a:t>, </a:t>
            </a:r>
            <a:r>
              <a:rPr sz="1800">
                <a:latin typeface="Courier"/>
              </a:rPr>
              <a:t>sd()</a:t>
            </a:r>
            <a:r>
              <a:rPr/>
              <a:t>, </a:t>
            </a:r>
            <a:r>
              <a:rPr sz="1800">
                <a:latin typeface="Courier"/>
              </a:rPr>
              <a:t>var()</a:t>
            </a:r>
            <a:r>
              <a:rPr/>
              <a:t>, </a:t>
            </a:r>
            <a:r>
              <a:rPr sz="1800">
                <a:latin typeface="Courier"/>
              </a:rPr>
              <a:t>cov()</a:t>
            </a:r>
            <a:r>
              <a:rPr/>
              <a:t>, </a:t>
            </a:r>
            <a:r>
              <a:rPr sz="1800">
                <a:latin typeface="Courier"/>
              </a:rPr>
              <a:t>cor()</a:t>
            </a:r>
          </a:p>
          <a:p>
            <a:pPr lvl="1"/>
            <a:r>
              <a:rPr sz="1800">
                <a:latin typeface="Courier"/>
              </a:rPr>
              <a:t>min()</a:t>
            </a:r>
            <a:r>
              <a:rPr/>
              <a:t>, </a:t>
            </a:r>
            <a:r>
              <a:rPr sz="1800">
                <a:latin typeface="Courier"/>
              </a:rPr>
              <a:t>max()</a:t>
            </a:r>
            <a:r>
              <a:rPr/>
              <a:t>, </a:t>
            </a:r>
            <a:r>
              <a:rPr sz="1800">
                <a:latin typeface="Courier"/>
              </a:rPr>
              <a:t>range()</a:t>
            </a:r>
          </a:p>
          <a:p>
            <a:pPr lvl="1"/>
            <a:r>
              <a:rPr sz="1800">
                <a:latin typeface="Courier"/>
              </a:rPr>
              <a:t>median()</a:t>
            </a:r>
            <a:r>
              <a:rPr/>
              <a:t>, </a:t>
            </a:r>
            <a:r>
              <a:rPr sz="1800">
                <a:latin typeface="Courier"/>
              </a:rPr>
              <a:t>quantile()</a:t>
            </a:r>
          </a:p>
          <a:p>
            <a:pPr lvl="1"/>
            <a:r>
              <a:rPr sz="1800">
                <a:latin typeface="Courier"/>
              </a:rPr>
              <a:t>sum()</a:t>
            </a:r>
            <a:r>
              <a:rPr/>
              <a:t>, </a:t>
            </a:r>
            <a:r>
              <a:rPr sz="1800">
                <a:latin typeface="Courier"/>
              </a:rPr>
              <a:t>prod()</a:t>
            </a:r>
          </a:p>
          <a:p>
            <a:pPr lvl="1"/>
            <a:r>
              <a:rPr sz="1800">
                <a:latin typeface="Courier"/>
              </a:rPr>
              <a:t>log()</a:t>
            </a:r>
            <a:r>
              <a:rPr/>
              <a:t>, </a:t>
            </a:r>
            <a:r>
              <a:rPr sz="1800">
                <a:latin typeface="Courier"/>
              </a:rPr>
              <a:t>log2()</a:t>
            </a:r>
            <a:r>
              <a:rPr/>
              <a:t>, </a:t>
            </a:r>
            <a:r>
              <a:rPr sz="1800">
                <a:latin typeface="Courier"/>
              </a:rPr>
              <a:t>log10()</a:t>
            </a:r>
            <a:r>
              <a:rPr/>
              <a:t>, </a:t>
            </a:r>
            <a:r>
              <a:rPr sz="1800">
                <a:latin typeface="Courier"/>
              </a:rPr>
              <a:t>exp()</a:t>
            </a:r>
          </a:p>
          <a:p>
            <a:pPr lvl="1"/>
            <a:r>
              <a:rPr sz="1800">
                <a:latin typeface="Courier"/>
              </a:rPr>
              <a:t>sqrt()</a:t>
            </a:r>
          </a:p>
          <a:p>
            <a:pPr lvl="1"/>
            <a:r>
              <a:rPr sz="1800">
                <a:latin typeface="Courier"/>
              </a:rPr>
              <a:t>sin()</a:t>
            </a:r>
            <a:r>
              <a:rPr/>
              <a:t>, </a:t>
            </a:r>
            <a:r>
              <a:rPr sz="1800">
                <a:latin typeface="Courier"/>
              </a:rPr>
              <a:t>cos()</a:t>
            </a:r>
            <a:r>
              <a:rPr/>
              <a:t>, </a:t>
            </a:r>
            <a:r>
              <a:rPr sz="1800">
                <a:latin typeface="Courier"/>
              </a:rPr>
              <a:t>tan()</a:t>
            </a:r>
            <a:r>
              <a:rPr/>
              <a:t>, </a:t>
            </a:r>
            <a:r>
              <a:rPr sz="1800">
                <a:latin typeface="Courier"/>
              </a:rPr>
              <a:t>asin()</a:t>
            </a:r>
            <a:r>
              <a:rPr/>
              <a:t>, </a:t>
            </a:r>
            <a:r>
              <a:rPr sz="1800">
                <a:latin typeface="Courier"/>
              </a:rPr>
              <a:t>acos()</a:t>
            </a:r>
            <a:r>
              <a:rPr/>
              <a:t>, </a:t>
            </a:r>
            <a:r>
              <a:rPr sz="1800">
                <a:latin typeface="Courier"/>
              </a:rPr>
              <a:t>atan()</a:t>
            </a:r>
          </a:p>
          <a:p>
            <a:pPr lvl="1"/>
            <a:r>
              <a:rPr sz="1800">
                <a:latin typeface="Courier"/>
              </a:rPr>
              <a:t>length()</a:t>
            </a:r>
            <a:r>
              <a:rPr/>
              <a:t>, </a:t>
            </a:r>
            <a:r>
              <a:rPr sz="1800">
                <a:latin typeface="Courier"/>
              </a:rPr>
              <a:t>dim()</a:t>
            </a:r>
          </a:p>
          <a:p>
            <a:pPr lvl="1"/>
            <a:r>
              <a:rPr sz="1800">
                <a:latin typeface="Courier"/>
              </a:rPr>
              <a:t>is.na()</a:t>
            </a:r>
            <a:r>
              <a:rPr/>
              <a:t>, </a:t>
            </a:r>
            <a:r>
              <a:rPr sz="1800">
                <a:latin typeface="Courier"/>
              </a:rPr>
              <a:t>is.null()</a:t>
            </a:r>
            <a:r>
              <a:rPr/>
              <a:t>, </a:t>
            </a:r>
            <a:r>
              <a:rPr sz="1800">
                <a:latin typeface="Courier"/>
              </a:rPr>
              <a:t>is.nan()</a:t>
            </a:r>
          </a:p>
          <a:p>
            <a:pPr lvl="1"/>
            <a:r>
              <a:rPr sz="1800">
                <a:latin typeface="Courier"/>
              </a:rPr>
              <a:t>rep()</a:t>
            </a:r>
            <a:r>
              <a:rPr/>
              <a:t>, </a:t>
            </a:r>
            <a:r>
              <a:rPr sz="1800">
                <a:latin typeface="Courier"/>
              </a:rPr>
              <a:t>seq()</a:t>
            </a:r>
          </a:p>
          <a:p>
            <a:pPr lvl="1"/>
            <a:r>
              <a:rPr sz="1800">
                <a:latin typeface="Courier"/>
              </a:rPr>
              <a:t>...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Data objects / variables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An R object is any variable that you assign a value within R and that is stored in RAM memory.</a:t>
                </a:r>
              </a:p>
              <a:p>
                <a:pPr lvl="0" marL="0" indent="0">
                  <a:buNone/>
                </a:pPr>
                <a:r>
                  <a:rPr/>
                  <a:t>To assign a value to an object use the </a:t>
                </a:r>
                <a:r>
                  <a:rPr sz="1800">
                    <a:latin typeface="Courier"/>
                  </a:rPr>
                  <a:t>&lt;-</a:t>
                </a:r>
                <a:r>
                  <a:rPr/>
                  <a:t> or </a:t>
                </a:r>
                <a:r>
                  <a:rPr sz="1800">
                    <a:latin typeface="Courier"/>
                  </a:rPr>
                  <a:t>=</a:t>
                </a:r>
                <a:r>
                  <a:rPr/>
                  <a:t> operator. There is no difference between the two, but the </a:t>
                </a:r>
                <a:r>
                  <a:rPr sz="1800">
                    <a:latin typeface="Courier"/>
                  </a:rPr>
                  <a:t>&lt;-</a:t>
                </a:r>
                <a:r>
                  <a:rPr/>
                  <a:t> operator makes it clear this is an assigment and not an equality.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1270000" indent="0">
                  <a:buNone/>
                </a:pPr>
                <a:r>
                  <a:rPr sz="1800">
                    <a:latin typeface="Courier"/>
                  </a:rPr>
                  <a:t>a&lt;-</a:t>
                </a:r>
                <a:r>
                  <a:rPr sz="1800">
                    <a:solidFill>
                      <a:srgbClr val="40A070"/>
                    </a:solidFill>
                    <a:latin typeface="Courier"/>
                  </a:rPr>
                  <a:t>42</a:t>
                </a:r>
                <a:br/>
                <a:r>
                  <a:rPr sz="1800">
                    <a:latin typeface="Courier"/>
                  </a:rPr>
                  <a:t>b=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"hello"</a:t>
                </a:r>
                <a:br/>
                <a:r>
                  <a:rPr sz="1800">
                    <a:latin typeface="Courier"/>
                  </a:rPr>
                  <a:t>c&lt;-</a:t>
                </a:r>
                <a:r>
                  <a:rPr sz="1800">
                    <a:solidFill>
                      <a:srgbClr val="007020"/>
                    </a:solidFill>
                    <a:latin typeface="Courier"/>
                  </a:rPr>
                  <a:t>TRUE</a:t>
                </a:r>
              </a:p>
            </p:txBody>
          </p:sp>
        </mc:Choice>
      </mc:AlternateContent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variable has one of 4 levels of measurement:</a:t>
            </a:r>
          </a:p>
          <a:p>
            <a:pPr lvl="1"/>
            <a:r>
              <a:rPr b="1"/>
              <a:t>nominal</a:t>
            </a:r>
            <a:r>
              <a:rPr/>
              <a:t> - classifies observations into different categories</a:t>
            </a:r>
          </a:p>
          <a:p>
            <a:pPr lvl="2"/>
            <a:r>
              <a:rPr/>
              <a:t>alive / dead</a:t>
            </a:r>
          </a:p>
          <a:p>
            <a:pPr lvl="2"/>
            <a:r>
              <a:rPr/>
              <a:t>human, fish, goat, bird</a:t>
            </a:r>
          </a:p>
          <a:p>
            <a:pPr lvl="1"/>
            <a:r>
              <a:rPr b="1"/>
              <a:t>ordinal</a:t>
            </a:r>
            <a:r>
              <a:rPr/>
              <a:t> - different categories, but categories are ordered</a:t>
            </a:r>
          </a:p>
          <a:p>
            <a:pPr lvl="2"/>
            <a:r>
              <a:rPr/>
              <a:t>low, medium, high</a:t>
            </a:r>
          </a:p>
          <a:p>
            <a:pPr lvl="1"/>
            <a:r>
              <a:rPr b="1"/>
              <a:t>interval</a:t>
            </a:r>
            <a:r>
              <a:rPr/>
              <a:t> - ordered data with degree of difference; ratios not meaningful</a:t>
            </a:r>
          </a:p>
          <a:p>
            <a:pPr lvl="2"/>
            <a:r>
              <a:rPr/>
              <a:t>temperature in centigrade: difference betwen 10</a:t>
            </a:r>
            <a:r>
              <a:rPr baseline="30000"/>
              <a:t>o</a:t>
            </a:r>
            <a:r>
              <a:rPr/>
              <a:t> and 20</a:t>
            </a:r>
            <a:r>
              <a:rPr baseline="30000"/>
              <a:t>o</a:t>
            </a:r>
            <a:r>
              <a:rPr/>
              <a:t> same as between 50</a:t>
            </a:r>
            <a:r>
              <a:rPr baseline="30000"/>
              <a:t>o</a:t>
            </a:r>
            <a:r>
              <a:rPr/>
              <a:t> and 60</a:t>
            </a:r>
            <a:r>
              <a:rPr baseline="30000"/>
              <a:t>o</a:t>
            </a:r>
            <a:r>
              <a:rPr/>
              <a:t> but 20</a:t>
            </a:r>
            <a:r>
              <a:rPr baseline="30000"/>
              <a:t>o</a:t>
            </a:r>
            <a:r>
              <a:rPr/>
              <a:t> not twice as hot as 10</a:t>
            </a:r>
            <a:r>
              <a:rPr baseline="30000"/>
              <a:t>o</a:t>
            </a:r>
          </a:p>
          <a:p>
            <a:pPr lvl="1"/>
            <a:r>
              <a:rPr b="1"/>
              <a:t>ratio</a:t>
            </a:r>
            <a:r>
              <a:rPr/>
              <a:t> - interval data with a unique, non arbitrary zero value; ratios meaningful</a:t>
            </a:r>
          </a:p>
          <a:p>
            <a:pPr lvl="2"/>
            <a:r>
              <a:rPr/>
              <a:t>temperature in Kelvin</a:t>
            </a:r>
          </a:p>
          <a:p>
            <a:pPr lvl="2"/>
            <a:r>
              <a:rPr/>
              <a:t>length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 supports the following data types:</a:t>
            </a:r>
          </a:p>
          <a:p>
            <a:pPr lvl="1"/>
            <a:r>
              <a:rPr b="1"/>
              <a:t>Character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a&lt;-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"male"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"female"</a:t>
            </a:r>
            <a:r>
              <a:rPr sz="1800">
                <a:latin typeface="Courier"/>
              </a:rPr>
              <a:t>)</a:t>
            </a:r>
          </a:p>
          <a:p>
            <a:pPr lvl="1"/>
            <a:r>
              <a:rPr b="1"/>
              <a:t>Integer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b&lt;-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</a:p>
          <a:p>
            <a:pPr lvl="1"/>
            <a:r>
              <a:rPr b="1"/>
              <a:t>Numeric / double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c&lt;-</a:t>
            </a:r>
            <a:r>
              <a:rPr sz="1800">
                <a:solidFill>
                  <a:srgbClr val="40A070"/>
                </a:solidFill>
                <a:latin typeface="Courier"/>
              </a:rPr>
              <a:t>8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A070"/>
                </a:solidFill>
                <a:latin typeface="Courier"/>
              </a:rPr>
              <a:t>11</a:t>
            </a:r>
            <a:br/>
            <a:r>
              <a:rPr sz="1800">
                <a:latin typeface="Courier"/>
              </a:rPr>
              <a:t>d&lt;-pi</a:t>
            </a:r>
          </a:p>
          <a:p>
            <a:pPr lvl="1"/>
            <a:r>
              <a:rPr b="1"/>
              <a:t>Logical / boolean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e&lt;-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10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%%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br/>
            <a:r>
              <a:rPr sz="1800">
                <a:latin typeface="Courier"/>
              </a:rPr>
              <a:t>f&lt;-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br/>
            <a:r>
              <a:rPr sz="1800">
                <a:latin typeface="Courier"/>
              </a:rPr>
              <a:t>g&lt;-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lvl="1"/>
            <a:r>
              <a:rPr b="1"/>
              <a:t>Factor / nominal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h&lt;-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factor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sample</a:t>
            </a:r>
            <a:r>
              <a:rPr sz="1800">
                <a:latin typeface="Courier"/>
              </a:rPr>
              <a:t>(a,</a:t>
            </a:r>
            <a:r>
              <a:rPr sz="1800">
                <a:solidFill>
                  <a:srgbClr val="902000"/>
                </a:solidFill>
                <a:latin typeface="Courier"/>
              </a:rPr>
              <a:t>size=</a:t>
            </a:r>
            <a:r>
              <a:rPr sz="1800">
                <a:solidFill>
                  <a:srgbClr val="40A070"/>
                </a:solidFill>
                <a:latin typeface="Courier"/>
              </a:rPr>
              <a:t>20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replace=</a:t>
            </a:r>
            <a:r>
              <a:rPr sz="1800">
                <a:latin typeface="Courier"/>
              </a:rPr>
              <a:t>T))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Useful functions</a:t>
            </a:r>
          </a:p>
          <a:p>
            <a:pPr lvl="0" marL="0" indent="0">
              <a:buNone/>
            </a:pPr>
            <a:r>
              <a:rPr/>
              <a:t>Display data type of an object: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typeof</a:t>
            </a:r>
            <a:r>
              <a:rPr sz="1800">
                <a:latin typeface="Courier"/>
              </a:rPr>
              <a:t>()</a:t>
            </a:r>
          </a:p>
          <a:p>
            <a:pPr lvl="0" marL="0" indent="0">
              <a:buNone/>
            </a:pPr>
            <a:r>
              <a:rPr/>
              <a:t>Force data type change for an objecT: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as.character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as.integer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as.numeric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as.logical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as.factor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Installing</a:t>
            </a:r>
            <a:r>
              <a:rPr/>
              <a:t> </a:t>
            </a:r>
            <a:r>
              <a:rPr/>
              <a:t>R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Useful functions</a:t>
            </a:r>
          </a:p>
          <a:p>
            <a:pPr lvl="0" marL="0" indent="0">
              <a:buNone/>
            </a:pPr>
            <a:r>
              <a:rPr/>
              <a:t>Check if an object is of a specific type: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is.character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is.integer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is.numeric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is.logical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is.factor</a:t>
            </a:r>
            <a:r>
              <a:rPr sz="1800">
                <a:latin typeface="Courier"/>
              </a:rPr>
              <a:t>()</a:t>
            </a:r>
          </a:p>
          <a:p>
            <a:pPr lvl="0" marL="0" indent="0">
              <a:buNone/>
            </a:pPr>
            <a:r>
              <a:rPr/>
              <a:t>Create vectors of a specific type of a given length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character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integer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numeric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logical</a:t>
            </a:r>
            <a:r>
              <a:rPr sz="1800">
                <a:latin typeface="Courier"/>
              </a:rPr>
              <a:t>()</a:t>
            </a:r>
          </a:p>
          <a:p>
            <a:pPr lvl="0" marL="0" indent="0">
              <a:buNone/>
            </a:pPr>
            <a:r>
              <a:rPr/>
              <a:t>Caution: </a:t>
            </a:r>
            <a:r>
              <a:rPr sz="1800">
                <a:latin typeface="Courier"/>
              </a:rPr>
              <a:t>factor()</a:t>
            </a:r>
            <a:r>
              <a:rPr/>
              <a:t> encodes existing variable to factor type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 b="1"/>
                  <a:t>Dates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These can process manually, but easier to use extra packages.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library</a:t>
                </a:r>
                <a:r>
                  <a:rPr sz="1800">
                    <a:latin typeface="Courier"/>
                  </a:rPr>
                  <a:t>(chron)</a:t>
                </a:r>
                <a:br/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library</a:t>
                </a:r>
                <a:r>
                  <a:rPr sz="1800">
                    <a:latin typeface="Courier"/>
                  </a:rPr>
                  <a:t>(lubridate) </a:t>
                </a: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#installed with tidyverse</a:t>
                </a:r>
              </a:p>
            </p:txBody>
          </p:sp>
        </mc:Choice>
      </mc:AlternateContent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object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Scalars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s1&lt;-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 sz="1800">
                <a:latin typeface="Courier"/>
              </a:rPr>
              <a:t>s2&lt;-</a:t>
            </a:r>
            <a:r>
              <a:rPr sz="1800">
                <a:solidFill>
                  <a:srgbClr val="40A070"/>
                </a:solidFill>
                <a:latin typeface="Courier"/>
              </a:rPr>
              <a:t>8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A070"/>
                </a:solidFill>
                <a:latin typeface="Courier"/>
              </a:rPr>
              <a:t>11</a:t>
            </a:r>
            <a:br/>
            <a:r>
              <a:rPr sz="1800">
                <a:latin typeface="Courier"/>
              </a:rPr>
              <a:t>s3&lt;-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exp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s4&lt;-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sqrt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121</a:t>
            </a:r>
            <a:r>
              <a:rPr sz="1800">
                <a:latin typeface="Courier"/>
              </a:rPr>
              <a:t>)</a:t>
            </a:r>
          </a:p>
          <a:p>
            <a:pPr lvl="0" marL="0" indent="0">
              <a:buNone/>
            </a:pPr>
            <a:r>
              <a:rPr/>
              <a:t>Vectors: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v1&lt;-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br/>
            <a:r>
              <a:rPr sz="1800">
                <a:latin typeface="Courier"/>
              </a:rPr>
              <a:t>v2&lt;-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(s1,s2,s3,s4)</a:t>
            </a:r>
            <a:br/>
            <a:r>
              <a:rPr sz="1800">
                <a:latin typeface="Courier"/>
              </a:rPr>
              <a:t>v3&lt;-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rep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11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v4&lt;-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seq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by=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v5&lt;-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21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37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object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Matrices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M1&lt;-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cbind</a:t>
            </a:r>
            <a:r>
              <a:rPr sz="1800">
                <a:latin typeface="Courier"/>
              </a:rPr>
              <a:t>(v1,v2)</a:t>
            </a:r>
            <a:br/>
            <a:r>
              <a:rPr sz="1800">
                <a:latin typeface="Courier"/>
              </a:rPr>
              <a:t>M2&lt;-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matrix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12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nrow=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byrow=</a:t>
            </a:r>
            <a:r>
              <a:rPr sz="1800">
                <a:latin typeface="Courier"/>
              </a:rPr>
              <a:t>T)</a:t>
            </a:r>
            <a:br/>
            <a:r>
              <a:rPr sz="1800">
                <a:latin typeface="Courier"/>
              </a:rPr>
              <a:t>M3&lt;-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diag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M4&lt;-v1 </a:t>
            </a:r>
            <a:r>
              <a:rPr sz="1800">
                <a:solidFill>
                  <a:srgbClr val="666666"/>
                </a:solidFill>
                <a:latin typeface="Courier"/>
              </a:rPr>
              <a:t>%*%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</a:t>
            </a:r>
            <a:r>
              <a:rPr sz="1800">
                <a:latin typeface="Courier"/>
              </a:rPr>
              <a:t>(v4)</a:t>
            </a:r>
          </a:p>
          <a:p>
            <a:pPr lvl="0" marL="0" indent="0">
              <a:buNone/>
            </a:pPr>
            <a:r>
              <a:rPr/>
              <a:t>Arrays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A&lt;-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table</a:t>
            </a:r>
            <a:r>
              <a:rPr sz="1800">
                <a:latin typeface="Courier"/>
              </a:rPr>
              <a:t>(mtcars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cyl,mtcars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gear,mtcars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am)</a:t>
            </a:r>
            <a:r>
              <a:rPr sz="1800" i="1">
                <a:solidFill>
                  <a:srgbClr val="60A0B0"/>
                </a:solidFill>
                <a:latin typeface="Courier"/>
              </a:rPr>
              <a:t># 3x3x2 array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object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Lists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l1&lt;-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(s1,v1,M1)</a:t>
            </a:r>
            <a:br/>
            <a:r>
              <a:rPr sz="1800">
                <a:latin typeface="Courier"/>
              </a:rPr>
              <a:t>l2&lt;-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strsplit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split=</a:t>
            </a:r>
            <a:r>
              <a:rPr sz="1800">
                <a:solidFill>
                  <a:srgbClr val="4070A0"/>
                </a:solidFill>
                <a:latin typeface="Courier"/>
              </a:rPr>
              <a:t>"_"</a:t>
            </a:r>
            <a:r>
              <a:rPr sz="1800">
                <a:latin typeface="Courier"/>
              </a:rPr>
              <a:t>,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"Deus_Phiri"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"Esther_Banda"</a:t>
            </a:r>
            <a:r>
              <a:rPr sz="1800">
                <a:latin typeface="Courier"/>
              </a:rPr>
              <a:t>))</a:t>
            </a:r>
          </a:p>
          <a:p>
            <a:pPr lvl="0" marL="0" indent="0">
              <a:buNone/>
            </a:pPr>
            <a:r>
              <a:rPr/>
              <a:t>Data frames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df1&lt;-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as.data.frame</a:t>
            </a:r>
            <a:r>
              <a:rPr sz="1800">
                <a:latin typeface="Courier"/>
              </a:rPr>
              <a:t>(M2)</a:t>
            </a:r>
            <a:br/>
            <a:r>
              <a:rPr sz="1800">
                <a:latin typeface="Courier"/>
              </a:rPr>
              <a:t>df2&lt;-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ID=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sex=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"f"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"f"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age=</a:t>
            </a:r>
            <a:r>
              <a:rPr sz="1800">
                <a:latin typeface="Courier"/>
              </a:rPr>
              <a:t>v5,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adult=</a:t>
            </a:r>
            <a:r>
              <a:rPr sz="1800" b="1">
                <a:solidFill>
                  <a:srgbClr val="007020"/>
                </a:solidFill>
                <a:latin typeface="Courier"/>
              </a:rPr>
              <a:t>ifelse</a:t>
            </a:r>
            <a:r>
              <a:rPr sz="1800">
                <a:latin typeface="Courier"/>
              </a:rPr>
              <a:t>(v5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17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))</a:t>
            </a:r>
          </a:p>
          <a:p>
            <a:pPr lvl="0" marL="0" indent="0">
              <a:buNone/>
            </a:pPr>
            <a:r>
              <a:rPr/>
              <a:t>Tibbles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requires the tibble package (installed with tidyverse)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(tibble)</a:t>
            </a:r>
            <a:br/>
            <a:r>
              <a:rPr sz="1800">
                <a:latin typeface="Courier"/>
              </a:rPr>
              <a:t>t1&lt;-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as_tibble</a:t>
            </a:r>
            <a:r>
              <a:rPr sz="1800">
                <a:latin typeface="Courier"/>
              </a:rPr>
              <a:t>(df2)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Reading &amp; writing data</a:t>
                </a:r>
              </a:p>
            </p:txBody>
          </p:sp>
        </mc:Choice>
      </mc:AlternateContent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 load some data: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data</a:t>
            </a:r>
            <a:r>
              <a:rPr sz="1800">
                <a:latin typeface="Courier"/>
              </a:rPr>
              <a:t>(iris) </a:t>
            </a:r>
            <a:r>
              <a:rPr sz="1800" i="1">
                <a:solidFill>
                  <a:srgbClr val="60A0B0"/>
                </a:solidFill>
                <a:latin typeface="Courier"/>
              </a:rPr>
              <a:t># not really required...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ls</a:t>
            </a:r>
            <a:r>
              <a:rPr sz="1800">
                <a:latin typeface="Courier"/>
              </a:rPr>
              <a:t>() </a:t>
            </a:r>
            <a:r>
              <a:rPr sz="1800" i="1">
                <a:solidFill>
                  <a:srgbClr val="60A0B0"/>
                </a:solidFill>
                <a:latin typeface="Courier"/>
              </a:rPr>
              <a:t># new object "iris"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[1] "a"    "A"    "b"    "c"    "d"    "df1"  "df2"  "e"    "f"    "g"  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[11] "h"    "iris" "l1"   "l2"   "M1"   "M2"   "M3"   "M4"   "s1"   "s2" 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[21] "s3"   "s4"   "t1"   "v1"   "v2"   "v3"   "v4"   "v5"   "wd"</a:t>
            </a:r>
          </a:p>
          <a:p>
            <a:pPr lvl="0" marL="0" indent="0">
              <a:buNone/>
            </a:pPr>
            <a:r>
              <a:rPr/>
              <a:t>Now let’s write this to a file: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write.table</a:t>
            </a:r>
            <a:r>
              <a:rPr sz="1800">
                <a:latin typeface="Courier"/>
              </a:rPr>
              <a:t>(iris,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file=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"Session3_output/iris.tab"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sep=</a:t>
            </a:r>
            <a:r>
              <a:rPr sz="1800">
                <a:solidFill>
                  <a:srgbClr val="4070A0"/>
                </a:solidFill>
                <a:latin typeface="Courier"/>
              </a:rPr>
              <a:t>"\t"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row.names=</a:t>
            </a:r>
            <a:r>
              <a:rPr sz="1800">
                <a:latin typeface="Courier"/>
              </a:rPr>
              <a:t>F,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col.names=</a:t>
            </a:r>
            <a:r>
              <a:rPr sz="1800">
                <a:latin typeface="Courier"/>
              </a:rPr>
              <a:t>T,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quote=</a:t>
            </a:r>
            <a:r>
              <a:rPr sz="1800">
                <a:latin typeface="Courier"/>
              </a:rPr>
              <a:t>F)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Alternatively: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write.table</a:t>
            </a:r>
            <a:r>
              <a:rPr sz="1800">
                <a:latin typeface="Courier"/>
              </a:rPr>
              <a:t>(iris,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file=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"Session3_output/iris.csv"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sep=</a:t>
            </a:r>
            <a:r>
              <a:rPr sz="1800">
                <a:solidFill>
                  <a:srgbClr val="4070A0"/>
                </a:solidFill>
                <a:latin typeface="Courier"/>
              </a:rPr>
              <a:t>","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row.names=</a:t>
            </a:r>
            <a:r>
              <a:rPr sz="1800">
                <a:latin typeface="Courier"/>
              </a:rPr>
              <a:t>F,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col.names=</a:t>
            </a:r>
            <a:r>
              <a:rPr sz="1800">
                <a:latin typeface="Courier"/>
              </a:rPr>
              <a:t>T,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quote=</a:t>
            </a:r>
            <a:r>
              <a:rPr sz="1800">
                <a:latin typeface="Courier"/>
              </a:rPr>
              <a:t>F)</a:t>
            </a:r>
          </a:p>
          <a:p>
            <a:pPr lvl="0" marL="0" indent="0">
              <a:buNone/>
            </a:pPr>
            <a:r>
              <a:rPr/>
              <a:t>Or: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write.csv</a:t>
            </a:r>
            <a:r>
              <a:rPr sz="1800">
                <a:latin typeface="Courier"/>
              </a:rPr>
              <a:t>(iris,</a:t>
            </a:r>
            <a:r>
              <a:rPr sz="1800">
                <a:solidFill>
                  <a:srgbClr val="902000"/>
                </a:solidFill>
                <a:latin typeface="Courier"/>
              </a:rPr>
              <a:t>file=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"Session3_output/iris2.csv"</a:t>
            </a:r>
            <a:r>
              <a:rPr sz="1800">
                <a:latin typeface="Courier"/>
              </a:rPr>
              <a:t>)</a:t>
            </a:r>
          </a:p>
          <a:p>
            <a:pPr lvl="0" marL="0" indent="0">
              <a:buNone/>
            </a:pPr>
            <a:r>
              <a:rPr/>
              <a:t>Or: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write_csv</a:t>
            </a:r>
            <a:r>
              <a:rPr sz="1800">
                <a:latin typeface="Courier"/>
              </a:rPr>
              <a:t>(iris,</a:t>
            </a:r>
            <a:r>
              <a:rPr sz="1800">
                <a:solidFill>
                  <a:srgbClr val="902000"/>
                </a:solidFill>
                <a:latin typeface="Courier"/>
              </a:rPr>
              <a:t>path=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"Session3_output/iris3.csv"</a:t>
            </a:r>
            <a:r>
              <a:rPr sz="1800">
                <a:latin typeface="Courier"/>
              </a:rPr>
              <a:t>) </a:t>
            </a:r>
            <a:r>
              <a:rPr sz="1800" i="1">
                <a:solidFill>
                  <a:srgbClr val="60A0B0"/>
                </a:solidFill>
                <a:latin typeface="Courier"/>
              </a:rPr>
              <a:t># tidyverse / readr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 is even a complicated way of doing the same thing: write each line individually.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fileCon&lt;-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file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"Session3_output/iris4.csv"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"w"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cat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sep=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collapse=</a:t>
            </a:r>
            <a:r>
              <a:rPr sz="1800">
                <a:solidFill>
                  <a:srgbClr val="4070A0"/>
                </a:solidFill>
                <a:latin typeface="Courier"/>
              </a:rPr>
              <a:t>","</a:t>
            </a:r>
            <a:r>
              <a:rPr sz="1800">
                <a:latin typeface="Courier"/>
              </a:rPr>
              <a:t>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(iris))),</a:t>
            </a:r>
            <a:r>
              <a:rPr sz="1800">
                <a:solidFill>
                  <a:srgbClr val="4070A0"/>
                </a:solidFill>
                <a:latin typeface="Courier"/>
              </a:rPr>
              <a:t>"\n"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file=</a:t>
            </a:r>
            <a:r>
              <a:rPr sz="1800">
                <a:latin typeface="Courier"/>
              </a:rPr>
              <a:t>fileCon)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for</a:t>
            </a:r>
            <a:r>
              <a:rPr sz="1800">
                <a:latin typeface="Courier"/>
              </a:rPr>
              <a:t>(i </a:t>
            </a:r>
            <a:r>
              <a:rPr sz="1800" b="1">
                <a:solidFill>
                  <a:srgbClr val="007020"/>
                </a:solidFill>
                <a:latin typeface="Courier"/>
              </a:rPr>
              <a:t>in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nrow</a:t>
            </a:r>
            <a:r>
              <a:rPr sz="1800">
                <a:latin typeface="Courier"/>
              </a:rPr>
              <a:t>(iris)){</a:t>
            </a:r>
            <a:br/>
            <a:r>
              <a:rPr sz="1800"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cat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sep=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collapse=</a:t>
            </a:r>
            <a:r>
              <a:rPr sz="1800">
                <a:solidFill>
                  <a:srgbClr val="4070A0"/>
                </a:solidFill>
                <a:latin typeface="Courier"/>
              </a:rPr>
              <a:t>","</a:t>
            </a:r>
            <a:r>
              <a:rPr sz="1800">
                <a:latin typeface="Courier"/>
              </a:rPr>
              <a:t>,iris[i,]),</a:t>
            </a:r>
            <a:r>
              <a:rPr sz="1800">
                <a:solidFill>
                  <a:srgbClr val="4070A0"/>
                </a:solidFill>
                <a:latin typeface="Courier"/>
              </a:rPr>
              <a:t>"\n"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file=</a:t>
            </a:r>
            <a:r>
              <a:rPr sz="1800">
                <a:latin typeface="Courier"/>
              </a:rPr>
              <a:t>fileCon)</a:t>
            </a:r>
            <a:br/>
            <a:r>
              <a:rPr sz="1800">
                <a:latin typeface="Courier"/>
              </a:rPr>
              <a:t>}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close</a:t>
            </a:r>
            <a:r>
              <a:rPr sz="1800">
                <a:latin typeface="Courier"/>
              </a:rPr>
              <a:t>(fileCon)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You can also save to a binary, R format file.</a:t>
                </a:r>
              </a:p>
              <a:p>
                <a:pPr lvl="0" marL="0" indent="0">
                  <a:buNone/>
                </a:pPr>
                <a:r>
                  <a:rPr/>
                  <a:t>This takes up less space on the hard drive and loads faster.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save</a:t>
                </a:r>
                <a:r>
                  <a:rPr sz="1800">
                    <a:latin typeface="Courier"/>
                  </a:rPr>
                  <a:t>(iris,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file=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"Session3_output/iris.RData"</a:t>
                </a:r>
                <a:r>
                  <a:rPr sz="1800">
                    <a:latin typeface="Courier"/>
                  </a:rPr>
                  <a:t>) </a:t>
                </a: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 preserves variable name</a:t>
                </a:r>
                <a:br/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saveRDS</a:t>
                </a:r>
                <a:r>
                  <a:rPr sz="1800">
                    <a:latin typeface="Courier"/>
                  </a:rPr>
                  <a:t>(iris,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file=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"Session3_output/iris.rds"</a:t>
                </a:r>
                <a:r>
                  <a:rPr sz="1800">
                    <a:latin typeface="Courier"/>
                  </a:rPr>
                  <a:t>) </a:t>
                </a: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 does not preserve variable name</a:t>
                </a:r>
              </a:p>
            </p:txBody>
          </p:sp>
        </mc:Choice>
      </mc:AlternateContent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Installing</a:t>
            </a:r>
            <a:r>
              <a:rPr/>
              <a:t> </a:t>
            </a:r>
            <a:r>
              <a:rPr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Visit:</a:t>
                </a:r>
              </a:p>
              <a:p>
                <a:pPr lvl="2"/>
                <a:r>
                  <a:rPr>
                    <a:hlinkClick r:id="rId2"/>
                  </a:rPr>
                  <a:t>https://cran.r-project.org/</a:t>
                </a:r>
              </a:p>
              <a:p>
                <a:pPr lvl="2"/>
                <a:r>
                  <a:rPr>
                    <a:hlinkClick r:id="rId3"/>
                  </a:rPr>
                  <a:t>https://www.rstudio.com/products/rstudio/download/</a:t>
                </a:r>
                <a:r>
                  <a:rPr/>
                  <a:t> [recommended but optional] (choose RStudio Desktop)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Download version for your operating system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Follow instructions</a:t>
                </a:r>
              </a:p>
            </p:txBody>
          </p:sp>
        </mc:Choice>
      </mc:AlternateContent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Let’s read the data we just wrote to the disc back into R.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Text files</a:t>
                </a:r>
              </a:p>
              <a:p>
                <a:pPr lvl="0" marL="1270000" indent="0">
                  <a:buNone/>
                </a:pPr>
                <a:r>
                  <a:rPr sz="1800">
                    <a:latin typeface="Courier"/>
                  </a:rPr>
                  <a:t>newiris&lt;-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read.table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sep=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"\t"</a:t>
                </a:r>
                <a:r>
                  <a:rPr sz="1800">
                    <a:latin typeface="Courier"/>
                  </a:rPr>
                  <a:t>,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header=</a:t>
                </a:r>
                <a:r>
                  <a:rPr sz="1800">
                    <a:latin typeface="Courier"/>
                  </a:rPr>
                  <a:t>T,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"Session3_output/iris.tab"</a:t>
                </a:r>
                <a:r>
                  <a:rPr sz="1800">
                    <a:latin typeface="Courier"/>
                  </a:rPr>
                  <a:t>)</a:t>
                </a:r>
                <a:br/>
                <a:r>
                  <a:rPr sz="1800">
                    <a:latin typeface="Courier"/>
                  </a:rPr>
                  <a:t>newiris2&lt;-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read.csv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"Session3_output/iris.csv"</a:t>
                </a:r>
                <a:r>
                  <a:rPr sz="1800">
                    <a:latin typeface="Courier"/>
                  </a:rPr>
                  <a:t>)</a:t>
                </a:r>
                <a:br/>
                <a:r>
                  <a:rPr sz="1800">
                    <a:latin typeface="Courier"/>
                  </a:rPr>
                  <a:t>newiris3&lt;-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read_csv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"Session3_output/iris3.csv"</a:t>
                </a:r>
                <a:r>
                  <a:rPr sz="1800">
                    <a:latin typeface="Courier"/>
                  </a:rPr>
                  <a:t>) </a:t>
                </a: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 tidyverse / readr</a:t>
                </a:r>
                <a:br/>
                <a:r>
                  <a:rPr sz="1800">
                    <a:latin typeface="Courier"/>
                  </a:rPr>
                  <a:t>newiris4&lt;-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read_tsv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"Session3_output/iris.tab"</a:t>
                </a:r>
                <a:r>
                  <a:rPr sz="1800">
                    <a:latin typeface="Courier"/>
                  </a:rPr>
                  <a:t>) </a:t>
                </a: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 tidyverse / readr</a:t>
                </a:r>
              </a:p>
            </p:txBody>
          </p:sp>
        </mc:Choice>
      </mc:AlternateContent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Check: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(iris); </a:t>
            </a: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(newiris); </a:t>
            </a: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(newiris2); </a:t>
            </a: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(newiris3)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150   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150   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150   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150   5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(iris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latin typeface="Courier"/>
              </a:rPr>
              <a:t>newiris)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[1] 0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(iris);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(newiris);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(newiris2);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(newiris3)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Sepal.Length Sepal.Width Petal.Length Petal.Width Species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   5.1         3.5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   4.9         3.0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   4.7         3.2          1.3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   4.6         3.1          1.5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5          5.0         3.6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6          5.4         3.9          1.7         0.4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Sepal.Length Sepal.Width Petal.Length Petal.Width Species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   5.1         3.5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   4.9         3.0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   4.7         3.2          1.3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   4.6         3.1          1.5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5          5.0         3.6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6          5.4         3.9          1.7         0.4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Sepal.Length Sepal.Width Petal.Length Petal.Width Species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   5.1         3.5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   4.9         3.0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   4.7         3.2          1.3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   4.6         3.1          1.5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5          5.0         3.6          1.4         0.2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6          5.4         3.9          1.7         0.4  setosa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# A tibble: 6 x 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Sepal.Length Sepal.Width Petal.Length Petal.Width Species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    &lt;dbl&gt;       &lt;dbl&gt;        &lt;dbl&gt;       &lt;dbl&gt; &lt;chr&gt; 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   5.1         3.5          1.4         0.2 setosa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   4.9         3            1.4         0.2 setosa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   4.7         3.2          1.3         0.2 setosa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   4.6         3.1          1.5         0.2 setosa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5          5           3.6          1.4         0.2 setosa 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6          5.4         3.9          1.7         0.4 setosa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Text files</a:t>
            </a:r>
          </a:p>
          <a:p>
            <a:pPr lvl="1"/>
            <a:r>
              <a:rPr sz="1800">
                <a:latin typeface="Courier"/>
              </a:rPr>
              <a:t>read.table()</a:t>
            </a:r>
            <a:r>
              <a:rPr/>
              <a:t> and </a:t>
            </a:r>
            <a:r>
              <a:rPr sz="1800">
                <a:latin typeface="Courier"/>
              </a:rPr>
              <a:t>read.csv()</a:t>
            </a:r>
            <a:r>
              <a:rPr/>
              <a:t> determine the number of columns from looking at the first 5 lines of data; if not all rows have the same number of columns:</a:t>
            </a:r>
          </a:p>
          <a:p>
            <a:pPr lvl="2"/>
            <a:r>
              <a:rPr/>
              <a:t>Specify number of columns via </a:t>
            </a:r>
            <a:r>
              <a:rPr sz="1800">
                <a:latin typeface="Courier"/>
              </a:rPr>
              <a:t>col.names</a:t>
            </a:r>
            <a:r>
              <a:rPr/>
              <a:t> argument.</a:t>
            </a:r>
          </a:p>
          <a:p>
            <a:pPr lvl="2"/>
            <a:r>
              <a:rPr/>
              <a:t>Use </a:t>
            </a:r>
            <a:r>
              <a:rPr sz="1800">
                <a:latin typeface="Courier"/>
              </a:rPr>
              <a:t>fill=T</a:t>
            </a:r>
            <a:r>
              <a:rPr/>
              <a:t> if incomplete line in data (careful though with this).</a:t>
            </a:r>
          </a:p>
          <a:p>
            <a:pPr lvl="1"/>
            <a:r>
              <a:rPr sz="1800">
                <a:latin typeface="Courier"/>
              </a:rPr>
              <a:t>read.table()</a:t>
            </a:r>
            <a:r>
              <a:rPr/>
              <a:t> and </a:t>
            </a:r>
            <a:r>
              <a:rPr sz="1800">
                <a:latin typeface="Courier"/>
              </a:rPr>
              <a:t>read.csv()</a:t>
            </a:r>
            <a:r>
              <a:rPr/>
              <a:t> will result in a data frame with data types for columns guessed from looking at what values each column contains; can specify these explicitly with the </a:t>
            </a:r>
            <a:r>
              <a:rPr sz="1800">
                <a:latin typeface="Courier"/>
              </a:rPr>
              <a:t>colClasses=c("numeric","character","factor","integer",...)</a:t>
            </a:r>
            <a:r>
              <a:rPr/>
              <a:t> argument; also by default all character columns will be converted to factors – use </a:t>
            </a:r>
            <a:r>
              <a:rPr sz="1800">
                <a:latin typeface="Courier"/>
              </a:rPr>
              <a:t>stringsAsFactors=F</a:t>
            </a:r>
            <a:r>
              <a:rPr/>
              <a:t> if this is not desired.</a:t>
            </a:r>
          </a:p>
          <a:p>
            <a:pPr lvl="1"/>
            <a:r>
              <a:rPr sz="1800">
                <a:latin typeface="Courier"/>
              </a:rPr>
              <a:t>read_csv()</a:t>
            </a:r>
            <a:r>
              <a:rPr/>
              <a:t> and </a:t>
            </a:r>
            <a:r>
              <a:rPr sz="1800">
                <a:latin typeface="Courier"/>
              </a:rPr>
              <a:t>read_tsv()</a:t>
            </a:r>
            <a:r>
              <a:rPr/>
              <a:t> only look at first 1000 rows to guess column types.</a:t>
            </a:r>
          </a:p>
          <a:p>
            <a:pPr lvl="1"/>
            <a:r>
              <a:rPr sz="1800">
                <a:latin typeface="Courier"/>
              </a:rPr>
              <a:t>read_csv()</a:t>
            </a:r>
            <a:r>
              <a:rPr/>
              <a:t> and </a:t>
            </a:r>
            <a:r>
              <a:rPr sz="1800">
                <a:latin typeface="Courier"/>
              </a:rPr>
              <a:t>read_tsv()</a:t>
            </a:r>
            <a:r>
              <a:rPr/>
              <a:t> have the </a:t>
            </a:r>
            <a:r>
              <a:rPr sz="1800">
                <a:latin typeface="Courier"/>
              </a:rPr>
              <a:t>col_types</a:t>
            </a:r>
            <a:r>
              <a:rPr/>
              <a:t> argument to specify column types manually.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Text files</a:t>
            </a:r>
          </a:p>
          <a:p>
            <a:pPr lvl="1"/>
            <a:r>
              <a:rPr sz="1800">
                <a:latin typeface="Courier"/>
              </a:rPr>
              <a:t>read.table()</a:t>
            </a:r>
            <a:r>
              <a:rPr/>
              <a:t> and </a:t>
            </a:r>
            <a:r>
              <a:rPr sz="1800">
                <a:latin typeface="Courier"/>
              </a:rPr>
              <a:t>read.csv()</a:t>
            </a:r>
            <a:r>
              <a:rPr/>
              <a:t> call </a:t>
            </a:r>
            <a:r>
              <a:rPr sz="1800">
                <a:latin typeface="Courier"/>
              </a:rPr>
              <a:t>scan()</a:t>
            </a:r>
          </a:p>
          <a:p>
            <a:pPr lvl="2"/>
            <a:r>
              <a:rPr/>
              <a:t>Can use </a:t>
            </a:r>
            <a:r>
              <a:rPr sz="1800">
                <a:latin typeface="Courier"/>
              </a:rPr>
              <a:t>scan()</a:t>
            </a:r>
            <a:r>
              <a:rPr/>
              <a:t> directly; this can be faster.</a:t>
            </a:r>
          </a:p>
          <a:p>
            <a:pPr lvl="2"/>
            <a:r>
              <a:rPr/>
              <a:t>In general: </a:t>
            </a:r>
            <a:r>
              <a:rPr sz="1800">
                <a:latin typeface="Courier"/>
              </a:rPr>
              <a:t>scan()</a:t>
            </a:r>
            <a:r>
              <a:rPr/>
              <a:t> and </a:t>
            </a:r>
            <a:r>
              <a:rPr sz="1800">
                <a:latin typeface="Courier"/>
              </a:rPr>
              <a:t>readLines()</a:t>
            </a:r>
            <a:r>
              <a:rPr/>
              <a:t> are the basic blocks to read text files, but you will need to process (i.e. split into columns etc) the content of each line manually.</a:t>
            </a:r>
          </a:p>
          <a:p>
            <a:pPr lvl="2"/>
            <a:r>
              <a:rPr/>
              <a:t>This can be convenient for large files, when you do not want / are not able to read the whole file into memory all at once.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 b="1"/>
                  <a:t>Other formats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library</a:t>
                </a:r>
                <a:r>
                  <a:rPr sz="1800">
                    <a:latin typeface="Courier"/>
                  </a:rPr>
                  <a:t>(foreign)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Stata (up to Stata 12 dta format)</a:t>
                </a:r>
              </a:p>
              <a:p>
                <a:pPr lvl="1"/>
                <a:r>
                  <a:rPr/>
                  <a:t>SPSS</a:t>
                </a:r>
              </a:p>
              <a:p>
                <a:pPr lvl="1"/>
                <a:r>
                  <a:rPr/>
                  <a:t>Epi Info</a:t>
                </a:r>
              </a:p>
              <a:p>
                <a:pPr lvl="1"/>
                <a:r>
                  <a:rPr/>
                  <a:t>Minitab</a:t>
                </a:r>
              </a:p>
              <a:p>
                <a:pPr lvl="1"/>
                <a:r>
                  <a:rPr/>
                  <a:t>Octave / Matlab</a:t>
                </a:r>
              </a:p>
              <a:p>
                <a:pPr lvl="1"/>
                <a:r>
                  <a:rPr/>
                  <a:t>…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Stata</a:t>
                </a:r>
                <a:r>
                  <a:rPr/>
                  <a:t> dta format versions can be painful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library</a:t>
                </a:r>
                <a:r>
                  <a:rPr sz="1800">
                    <a:latin typeface="Courier"/>
                  </a:rPr>
                  <a:t>(readstata13)</a:t>
                </a:r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Other formats</a:t>
            </a:r>
          </a:p>
          <a:p>
            <a:pPr lvl="0" marL="0" indent="0">
              <a:buNone/>
            </a:pPr>
            <a:r>
              <a:rPr/>
              <a:t>Excel and other spreadsheets</a:t>
            </a:r>
          </a:p>
          <a:p>
            <a:pPr lvl="1"/>
            <a:r>
              <a:rPr/>
              <a:t>Tricky: several sheets, formulae, macros, …</a:t>
            </a:r>
          </a:p>
          <a:p>
            <a:pPr lvl="1"/>
            <a:r>
              <a:rPr/>
              <a:t>Best: export as text file</a:t>
            </a:r>
          </a:p>
          <a:p>
            <a:pPr lvl="1"/>
            <a:r>
              <a:rPr/>
              <a:t>Otherwise: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(xlsx)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(XLConnect)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(readxl)</a:t>
            </a:r>
          </a:p>
          <a:p>
            <a:pPr lvl="0" marL="0" indent="0">
              <a:buNone/>
            </a:pPr>
            <a:r>
              <a:rPr/>
              <a:t>Can also write Excel formats: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(xlsx)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(dataframes2xls) </a:t>
            </a:r>
            <a:r>
              <a:rPr sz="1800" i="1">
                <a:solidFill>
                  <a:srgbClr val="60A0B0"/>
                </a:solidFill>
                <a:latin typeface="Courier"/>
              </a:rPr>
              <a:t># xls only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(WriteXLS) </a:t>
            </a:r>
            <a:r>
              <a:rPr sz="1800" i="1">
                <a:solidFill>
                  <a:srgbClr val="60A0B0"/>
                </a:solidFill>
                <a:latin typeface="Courier"/>
              </a:rPr>
              <a:t># xls only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Relational databases</a:t>
            </a:r>
          </a:p>
          <a:p>
            <a:pPr lvl="1"/>
            <a:r>
              <a:rPr/>
              <a:t>Front-end + database management system (DBMS) specific back-end: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(DBI) </a:t>
            </a:r>
            <a:r>
              <a:rPr sz="1800" i="1">
                <a:solidFill>
                  <a:srgbClr val="60A0B0"/>
                </a:solidFill>
                <a:latin typeface="Courier"/>
              </a:rPr>
              <a:t># front-end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(RMySQL) </a:t>
            </a:r>
            <a:r>
              <a:rPr sz="1800" i="1">
                <a:solidFill>
                  <a:srgbClr val="60A0B0"/>
                </a:solidFill>
                <a:latin typeface="Courier"/>
              </a:rPr>
              <a:t># back-end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(ROracle)  </a:t>
            </a:r>
            <a:r>
              <a:rPr sz="1800" i="1">
                <a:solidFill>
                  <a:srgbClr val="60A0B0"/>
                </a:solidFill>
                <a:latin typeface="Courier"/>
              </a:rPr>
              <a:t># back-end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(RPostgreSQL) </a:t>
            </a:r>
            <a:r>
              <a:rPr sz="1800" i="1">
                <a:solidFill>
                  <a:srgbClr val="60A0B0"/>
                </a:solidFill>
                <a:latin typeface="Courier"/>
              </a:rPr>
              <a:t># back-end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(RSQLite) </a:t>
            </a:r>
            <a:r>
              <a:rPr sz="1800" i="1">
                <a:solidFill>
                  <a:srgbClr val="60A0B0"/>
                </a:solidFill>
                <a:latin typeface="Courier"/>
              </a:rPr>
              <a:t># back-end</a:t>
            </a:r>
          </a:p>
          <a:p>
            <a:pPr lvl="1"/>
            <a:r>
              <a:rPr/>
              <a:t>Interact with any open database connectivity DBMS:</a:t>
            </a:r>
          </a:p>
          <a:p>
            <a:pPr lvl="2"/>
            <a:r>
              <a:rPr/>
              <a:t>Very versatile</a:t>
            </a:r>
          </a:p>
          <a:p>
            <a:pPr lvl="2"/>
            <a:r>
              <a:rPr/>
              <a:t>Same R code for different database systems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(RODBC) 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Binary data formats</a:t>
            </a:r>
          </a:p>
          <a:p>
            <a:pPr lvl="1"/>
            <a:r>
              <a:rPr sz="1800">
                <a:latin typeface="Courier"/>
              </a:rPr>
              <a:t>load()</a:t>
            </a:r>
            <a:r>
              <a:rPr/>
              <a:t> for saved workspaces and objects saved using </a:t>
            </a:r>
            <a:r>
              <a:rPr sz="1800">
                <a:latin typeface="Courier"/>
              </a:rPr>
              <a:t>save()</a:t>
            </a:r>
            <a:r>
              <a:rPr/>
              <a:t>. Object names in R will be the same as when they were saved, no object assignment: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load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"Session3_output/iris.RData"</a:t>
            </a:r>
            <a:r>
              <a:rPr sz="1800">
                <a:latin typeface="Courier"/>
              </a:rPr>
              <a:t>)</a:t>
            </a:r>
          </a:p>
          <a:p>
            <a:pPr lvl="1"/>
            <a:r>
              <a:rPr sz="1800">
                <a:latin typeface="Courier"/>
              </a:rPr>
              <a:t>readRDS()</a:t>
            </a:r>
            <a:r>
              <a:rPr/>
              <a:t> for objects saved using </a:t>
            </a:r>
            <a:r>
              <a:rPr sz="1800">
                <a:latin typeface="Courier"/>
              </a:rPr>
              <a:t>saveRDS()</a:t>
            </a:r>
            <a:r>
              <a:rPr/>
              <a:t>. Need to assign to an object: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obj&lt;-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readRDS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"Session3_output/iris.rds"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Image data</a:t>
            </a:r>
            <a:r>
              <a:rPr/>
              <a:t> – yes images are just data</a:t>
            </a:r>
          </a:p>
          <a:p>
            <a:pPr lvl="1"/>
            <a:r>
              <a:rPr/>
              <a:t>Bitmaps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(bmp)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read.bmp</a:t>
            </a:r>
            <a:r>
              <a:rPr sz="1800">
                <a:latin typeface="Courier"/>
              </a:rPr>
              <a:t>()</a:t>
            </a:r>
          </a:p>
          <a:p>
            <a:pPr lvl="1"/>
            <a:r>
              <a:rPr/>
              <a:t>PNG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(png)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readPNG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writePNG</a:t>
            </a:r>
            <a:r>
              <a:rPr sz="1800">
                <a:latin typeface="Courier"/>
              </a:rPr>
              <a:t>()</a:t>
            </a:r>
          </a:p>
          <a:p>
            <a:pPr lvl="1"/>
            <a:r>
              <a:rPr/>
              <a:t>JPEG / JPG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(jpeg)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readJPEG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writeJPEG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img&lt;-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readPNG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"images/Rlogo.png"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img[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red channel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      [,1]       [,2]       [,3]       [,4]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[1,] 0.01176471 0.01176471 0.01176471 0.01176471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[2,] 0.01176471 0.01176471 0.01176471 0.01176471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img[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green channel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      [,1]       [,2]       [,3]       [,4]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[1,] 0.02745098 0.02745098 0.02745098 0.02745098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[2,] 0.02745098 0.02745098 0.02745098 0.02745098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img[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blue channel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      [,1]       [,2]       [,3]       [,4]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[1,] 0.05098039 0.05098039 0.05098039 0.04705882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[2,] 0.05098039 0.05098039 0.05098039 0.04705882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img[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] </a:t>
            </a:r>
            <a:r>
              <a:rPr sz="1800" i="1">
                <a:solidFill>
                  <a:srgbClr val="60A0B0"/>
                </a:solidFill>
                <a:latin typeface="Courier"/>
              </a:rPr>
              <a:t># alpha channel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[,1] [,2] [,3] [,4]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[1,]    1    1    1    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[2,]    1    1    1    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d&lt;-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dim</a:t>
            </a:r>
            <a:r>
              <a:rPr sz="1800">
                <a:latin typeface="Courier"/>
              </a:rPr>
              <a:t>(img)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,d[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]),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,d[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]),</a:t>
            </a:r>
            <a:r>
              <a:rPr sz="1800">
                <a:solidFill>
                  <a:srgbClr val="902000"/>
                </a:solidFill>
                <a:latin typeface="Courier"/>
              </a:rPr>
              <a:t>type=</a:t>
            </a:r>
            <a:r>
              <a:rPr sz="1800">
                <a:solidFill>
                  <a:srgbClr val="4070A0"/>
                </a:solidFill>
                <a:latin typeface="Courier"/>
              </a:rPr>
              <a:t>"n"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axes=</a:t>
            </a:r>
            <a:r>
              <a:rPr sz="1800">
                <a:latin typeface="Courier"/>
              </a:rPr>
              <a:t>F,</a:t>
            </a:r>
            <a:r>
              <a:rPr sz="1800">
                <a:solidFill>
                  <a:srgbClr val="902000"/>
                </a:solidFill>
                <a:latin typeface="Courier"/>
              </a:rPr>
              <a:t>xlab=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ylab=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asp=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for</a:t>
            </a:r>
            <a:r>
              <a:rPr sz="1800">
                <a:latin typeface="Courier"/>
              </a:rPr>
              <a:t>(i </a:t>
            </a:r>
            <a:r>
              <a:rPr sz="1800" b="1">
                <a:solidFill>
                  <a:srgbClr val="007020"/>
                </a:solidFill>
                <a:latin typeface="Courier"/>
              </a:rPr>
              <a:t>in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latin typeface="Courier"/>
              </a:rPr>
              <a:t>d[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]){</a:t>
            </a:r>
            <a:br/>
            <a:r>
              <a:rPr sz="1800"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for</a:t>
            </a:r>
            <a:r>
              <a:rPr sz="1800">
                <a:latin typeface="Courier"/>
              </a:rPr>
              <a:t>(j </a:t>
            </a:r>
            <a:r>
              <a:rPr sz="1800" b="1">
                <a:solidFill>
                  <a:srgbClr val="007020"/>
                </a:solidFill>
                <a:latin typeface="Courier"/>
              </a:rPr>
              <a:t>in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latin typeface="Courier"/>
              </a:rPr>
              <a:t>d[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]){</a:t>
            </a:r>
            <a:br/>
            <a:r>
              <a:rPr sz="1800"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points</a:t>
            </a:r>
            <a:r>
              <a:rPr sz="1800">
                <a:latin typeface="Courier"/>
              </a:rPr>
              <a:t>(j,d[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latin typeface="Courier"/>
              </a:rPr>
              <a:t>i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col=</a:t>
            </a:r>
            <a:r>
              <a:rPr sz="1800" b="1">
                <a:solidFill>
                  <a:srgbClr val="007020"/>
                </a:solidFill>
                <a:latin typeface="Courier"/>
              </a:rPr>
              <a:t>rgb</a:t>
            </a:r>
            <a:r>
              <a:rPr sz="1800">
                <a:latin typeface="Courier"/>
              </a:rPr>
              <a:t>(img[i,j,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],img[i,j,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],img[i,j,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]),</a:t>
            </a:r>
            <a:r>
              <a:rPr sz="1800">
                <a:solidFill>
                  <a:srgbClr val="902000"/>
                </a:solidFill>
                <a:latin typeface="Courier"/>
              </a:rPr>
              <a:t>pch=</a:t>
            </a:r>
            <a:r>
              <a:rPr sz="1800">
                <a:solidFill>
                  <a:srgbClr val="40A070"/>
                </a:solidFill>
                <a:latin typeface="Courier"/>
              </a:rPr>
              <a:t>15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cex=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  }</a:t>
            </a:r>
            <a:br/>
            <a:r>
              <a:rPr sz="1800">
                <a:latin typeface="Courier"/>
              </a:rPr>
              <a:t>}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_MScBioinformatics_2020_Session3_files/figure-pptx/unnamed-chunk-5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816100"/>
            <a:ext cx="82804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Working with R variables / data objects</a:t>
                </a:r>
              </a:p>
            </p:txBody>
          </p:sp>
        </mc:Choice>
      </mc:AlternateContent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Create and combine vectors: </a:t>
            </a:r>
            <a:r>
              <a:rPr sz="1800">
                <a:latin typeface="Courier"/>
              </a:rPr>
              <a:t>c()</a:t>
            </a:r>
            <a:r>
              <a:rPr/>
              <a:t>, </a:t>
            </a:r>
            <a:r>
              <a:rPr sz="1800">
                <a:latin typeface="Courier"/>
              </a:rPr>
              <a:t>rep()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v6&lt;-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14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89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v7&lt;-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rep</a:t>
            </a:r>
            <a:r>
              <a:rPr sz="1800">
                <a:latin typeface="Courier"/>
              </a:rPr>
              <a:t>(v6,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v8&lt;-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,v7)</a:t>
            </a:r>
            <a:br/>
            <a:r>
              <a:rPr sz="1800">
                <a:latin typeface="Courier"/>
              </a:rPr>
              <a:t>v9&lt;-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"Chimwemwe"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"Grace"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"Elvis"</a:t>
            </a:r>
            <a:r>
              <a:rPr sz="1800">
                <a:latin typeface="Courier"/>
              </a:rPr>
              <a:t>)</a:t>
            </a:r>
          </a:p>
          <a:p>
            <a:pPr lvl="1"/>
            <a:r>
              <a:rPr/>
              <a:t>Join vectors, matrices, data frames and add variables: </a:t>
            </a:r>
            <a:r>
              <a:rPr sz="1800">
                <a:latin typeface="Courier"/>
              </a:rPr>
              <a:t>cbind()</a:t>
            </a:r>
            <a:r>
              <a:rPr/>
              <a:t>, </a:t>
            </a:r>
            <a:r>
              <a:rPr sz="1800">
                <a:latin typeface="Courier"/>
              </a:rPr>
              <a:t>rbind()</a:t>
            </a:r>
            <a:r>
              <a:rPr/>
              <a:t>, </a:t>
            </a:r>
            <a:r>
              <a:rPr sz="1800">
                <a:latin typeface="Courier"/>
              </a:rPr>
              <a:t>data.frame()</a:t>
            </a:r>
            <a:r>
              <a:rPr/>
              <a:t>, </a:t>
            </a:r>
            <a:r>
              <a:rPr sz="1800">
                <a:latin typeface="Courier"/>
              </a:rPr>
              <a:t>mutate()</a:t>
            </a:r>
            <a:r>
              <a:rPr/>
              <a:t>, </a:t>
            </a:r>
            <a:r>
              <a:rPr sz="1800">
                <a:latin typeface="Courier"/>
              </a:rPr>
              <a:t>transmute()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M5&lt;-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cbind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(v9),v9)</a:t>
            </a:r>
            <a:br/>
            <a:r>
              <a:rPr sz="1800">
                <a:latin typeface="Courier"/>
              </a:rPr>
              <a:t>M6&lt;-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rbind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"Chimwemwe"</a:t>
            </a:r>
            <a:r>
              <a:rPr sz="1800">
                <a:latin typeface="Courier"/>
              </a:rPr>
              <a:t>),M5)</a:t>
            </a:r>
            <a:br/>
            <a:r>
              <a:rPr sz="1800">
                <a:latin typeface="Courier"/>
              </a:rPr>
              <a:t>df3&lt;-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ID=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(v9),</a:t>
            </a:r>
            <a:r>
              <a:rPr sz="1800">
                <a:solidFill>
                  <a:srgbClr val="902000"/>
                </a:solidFill>
                <a:latin typeface="Courier"/>
              </a:rPr>
              <a:t>name=</a:t>
            </a:r>
            <a:r>
              <a:rPr sz="1800">
                <a:latin typeface="Courier"/>
              </a:rPr>
              <a:t>v9)</a:t>
            </a:r>
            <a:br/>
            <a:r>
              <a:rPr sz="1800">
                <a:latin typeface="Courier"/>
              </a:rPr>
              <a:t>irisNewCol&lt;-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cbind</a:t>
            </a:r>
            <a:r>
              <a:rPr sz="1800">
                <a:latin typeface="Courier"/>
              </a:rPr>
              <a:t>(iris,iris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Sepal.Length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Petal.Length)</a:t>
            </a:r>
            <a:br/>
            <a:r>
              <a:rPr sz="1800">
                <a:latin typeface="Courier"/>
              </a:rPr>
              <a:t>irisNewCol2&lt;-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(iris, </a:t>
            </a:r>
            <a:r>
              <a:rPr sz="1800" i="1">
                <a:solidFill>
                  <a:srgbClr val="60A0B0"/>
                </a:solidFill>
                <a:latin typeface="Courier"/>
              </a:rPr>
              <a:t># tidyverse; base R equivalent is transform()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LRatio=</a:t>
            </a:r>
            <a:r>
              <a:rPr sz="1800">
                <a:latin typeface="Courier"/>
              </a:rPr>
              <a:t>Sepal.Length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Petal.Length,</a:t>
            </a:r>
            <a:br/>
            <a:r>
              <a:rPr sz="1800">
                <a:latin typeface="Courier"/>
              </a:rPr>
              <a:t>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WRatio=</a:t>
            </a:r>
            <a:r>
              <a:rPr sz="1800">
                <a:latin typeface="Courier"/>
              </a:rPr>
              <a:t>Sepal.Width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Petal.Width)</a:t>
            </a:r>
            <a:br/>
            <a:r>
              <a:rPr sz="1800">
                <a:latin typeface="Courier"/>
              </a:rPr>
              <a:t>irisNewCol3&lt;-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transmute</a:t>
            </a:r>
            <a:r>
              <a:rPr sz="1800">
                <a:latin typeface="Courier"/>
              </a:rPr>
              <a:t>(iris, </a:t>
            </a:r>
            <a:r>
              <a:rPr sz="1800" i="1">
                <a:solidFill>
                  <a:srgbClr val="60A0B0"/>
                </a:solidFill>
                <a:latin typeface="Courier"/>
              </a:rPr>
              <a:t># tidyverse</a:t>
            </a:r>
            <a:br/>
            <a:r>
              <a:rPr sz="1800">
                <a:latin typeface="Courier"/>
              </a:rPr>
              <a:t>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LRatio=</a:t>
            </a:r>
            <a:r>
              <a:rPr sz="1800">
                <a:latin typeface="Courier"/>
              </a:rPr>
              <a:t>Sepal.Length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Petal.Length,</a:t>
            </a:r>
            <a:br/>
            <a:r>
              <a:rPr sz="1800">
                <a:latin typeface="Courier"/>
              </a:rPr>
              <a:t>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WRatio=</a:t>
            </a:r>
            <a:r>
              <a:rPr sz="1800">
                <a:latin typeface="Courier"/>
              </a:rPr>
              <a:t>Sepal.Width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Petal.Width)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Extract rows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M6[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,]; M6[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,]; M6[,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</a:t>
            </a:r>
            <a:br/>
            <a:r>
              <a:rPr sz="1800">
                <a:latin typeface="Courier"/>
              </a:rPr>
              <a:t>df2[df2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sex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"f"</a:t>
            </a:r>
            <a:r>
              <a:rPr sz="1800">
                <a:latin typeface="Courier"/>
              </a:rPr>
              <a:t>,]</a:t>
            </a:r>
            <a:br/>
            <a:r>
              <a:rPr sz="1800">
                <a:latin typeface="Courier"/>
              </a:rPr>
              <a:t>iris[iris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Species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,]</a:t>
            </a:r>
            <a:br/>
            <a:r>
              <a:rPr sz="1800">
                <a:latin typeface="Courier"/>
              </a:rPr>
              <a:t>iris[</a:t>
            </a:r>
            <a:r>
              <a:rPr sz="1800" b="1">
                <a:solidFill>
                  <a:srgbClr val="007020"/>
                </a:solidFill>
                <a:latin typeface="Courier"/>
              </a:rPr>
              <a:t>which</a:t>
            </a:r>
            <a:r>
              <a:rPr sz="1800">
                <a:latin typeface="Courier"/>
              </a:rPr>
              <a:t>(iris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Species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),]</a:t>
            </a:r>
            <a:br/>
            <a:r>
              <a:rPr sz="1800">
                <a:latin typeface="Courier"/>
              </a:rPr>
              <a:t>iris[</a:t>
            </a:r>
            <a:r>
              <a:rPr sz="1800" b="1">
                <a:solidFill>
                  <a:srgbClr val="007020"/>
                </a:solidFill>
                <a:latin typeface="Courier"/>
              </a:rPr>
              <a:t>match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,iris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Species),]</a:t>
            </a:r>
            <a:br/>
            <a:r>
              <a:rPr sz="1800">
                <a:latin typeface="Courier"/>
              </a:rPr>
              <a:t>iris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(Species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subset</a:t>
            </a:r>
            <a:r>
              <a:rPr sz="1800">
                <a:latin typeface="Courier"/>
              </a:rPr>
              <a:t>(iris, Species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iris[iris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Petal.Length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&amp;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Petal.Length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6</a:t>
            </a:r>
            <a:r>
              <a:rPr sz="1800">
                <a:latin typeface="Courier"/>
              </a:rPr>
              <a:t>,]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Extract columns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iris[,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(iris)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"Petal.Length"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|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(iris)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"Petal.Width"</a:t>
            </a:r>
            <a:r>
              <a:rPr sz="1800">
                <a:latin typeface="Courier"/>
              </a:rPr>
              <a:t>]</a:t>
            </a:r>
            <a:br/>
            <a:r>
              <a:rPr sz="1800">
                <a:latin typeface="Courier"/>
              </a:rPr>
              <a:t>iris[,</a:t>
            </a:r>
            <a:r>
              <a:rPr sz="1800" b="1">
                <a:solidFill>
                  <a:srgbClr val="007020"/>
                </a:solidFill>
                <a:latin typeface="Courier"/>
              </a:rPr>
              <a:t>is.element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el=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(iris),</a:t>
            </a:r>
            <a:br/>
            <a:r>
              <a:rPr sz="1800">
                <a:latin typeface="Courier"/>
              </a:rPr>
              <a:t>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set=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"Petal.Length"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"Petal.Width"</a:t>
            </a:r>
            <a:r>
              <a:rPr sz="1800">
                <a:latin typeface="Courier"/>
              </a:rPr>
              <a:t>))]</a:t>
            </a:r>
            <a:br/>
            <a:r>
              <a:rPr sz="1800">
                <a:latin typeface="Courier"/>
              </a:rPr>
              <a:t>iris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(Petal.Length,Petal.Width)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subset</a:t>
            </a:r>
            <a:r>
              <a:rPr sz="1800">
                <a:latin typeface="Courier"/>
              </a:rPr>
              <a:t>(iris, </a:t>
            </a:r>
            <a:r>
              <a:rPr sz="1800">
                <a:solidFill>
                  <a:srgbClr val="902000"/>
                </a:solidFill>
                <a:latin typeface="Courier"/>
              </a:rPr>
              <a:t>select=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"Petal.Length"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"Petal.Width"</a:t>
            </a:r>
            <a:r>
              <a:rPr sz="1800">
                <a:latin typeface="Courier"/>
              </a:rPr>
              <a:t>))</a:t>
            </a:r>
            <a:br/>
            <a:r>
              <a:rPr sz="1800">
                <a:latin typeface="Courier"/>
              </a:rPr>
              <a:t>iris[,</a:t>
            </a:r>
            <a:r>
              <a:rPr sz="1800" b="1">
                <a:solidFill>
                  <a:srgbClr val="007020"/>
                </a:solidFill>
                <a:latin typeface="Courier"/>
              </a:rPr>
              <a:t>grepl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(iris),</a:t>
            </a:r>
            <a:r>
              <a:rPr sz="1800">
                <a:solidFill>
                  <a:srgbClr val="902000"/>
                </a:solidFill>
                <a:latin typeface="Courier"/>
              </a:rPr>
              <a:t>pattern=</a:t>
            </a:r>
            <a:r>
              <a:rPr sz="1800">
                <a:solidFill>
                  <a:srgbClr val="4070A0"/>
                </a:solidFill>
                <a:latin typeface="Courier"/>
              </a:rPr>
              <a:t>"Species"</a:t>
            </a:r>
            <a:r>
              <a:rPr sz="1800">
                <a:latin typeface="Courier"/>
              </a:rPr>
              <a:t>)]</a:t>
            </a:r>
            <a:br/>
            <a:r>
              <a:rPr sz="1800">
                <a:latin typeface="Courier"/>
              </a:rPr>
              <a:t>iris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Species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Extract both rows and columns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iris[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latin typeface="Courier"/>
              </a:rPr>
              <a:t>)]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subset</a:t>
            </a:r>
            <a:r>
              <a:rPr sz="1800">
                <a:latin typeface="Courier"/>
              </a:rPr>
              <a:t>(iris, </a:t>
            </a:r>
            <a:br/>
            <a:r>
              <a:rPr sz="1800">
                <a:latin typeface="Courier"/>
              </a:rPr>
              <a:t>       Species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"setosa"</a:t>
            </a:r>
            <a:r>
              <a:rPr sz="1800">
                <a:latin typeface="Courier"/>
              </a:rPr>
              <a:t>, </a:t>
            </a:r>
            <a:br/>
            <a:r>
              <a:rPr sz="1800">
                <a:latin typeface="Courier"/>
              </a:rPr>
              <a:t>       </a:t>
            </a:r>
            <a:r>
              <a:rPr sz="1800">
                <a:solidFill>
                  <a:srgbClr val="902000"/>
                </a:solidFill>
                <a:latin typeface="Courier"/>
              </a:rPr>
              <a:t>select=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"Petal.Length"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"Petal.Width"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Joins</a:t>
            </a:r>
          </a:p>
          <a:p>
            <a:pPr lvl="0" marL="0" indent="0">
              <a:buNone/>
            </a:pPr>
            <a:r>
              <a:rPr/>
              <a:t>Combining data from different tables: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()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left_join</a:t>
            </a:r>
            <a:r>
              <a:rPr sz="1800">
                <a:latin typeface="Courier"/>
              </a:rPr>
              <a:t>() </a:t>
            </a:r>
            <a:r>
              <a:rPr sz="1800" i="1">
                <a:solidFill>
                  <a:srgbClr val="60A0B0"/>
                </a:solidFill>
                <a:latin typeface="Courier"/>
              </a:rPr>
              <a:t># almost always what you want to do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right_join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outer_join</a:t>
            </a:r>
            <a:r>
              <a:rPr sz="1800">
                <a:latin typeface="Courier"/>
              </a:rPr>
              <a:t>()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tidyverse; similar to SQL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merge</a:t>
            </a:r>
            <a:r>
              <a:rPr sz="1800">
                <a:latin typeface="Courier"/>
              </a:rPr>
              <a:t>()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classic R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which join specified by all.x=T/F, all.y=T/F</a:t>
            </a:r>
          </a:p>
          <a:p>
            <a:pPr lvl="0" marL="0" indent="0">
              <a:buNone/>
            </a:pPr>
            <a:r>
              <a:rPr/>
              <a:t>You can manually join tables: you need to use </a:t>
            </a:r>
            <a:r>
              <a:rPr sz="1800">
                <a:latin typeface="Courier"/>
              </a:rPr>
              <a:t>rbind()</a:t>
            </a:r>
            <a:r>
              <a:rPr/>
              <a:t>, </a:t>
            </a:r>
            <a:r>
              <a:rPr sz="1800">
                <a:latin typeface="Courier"/>
              </a:rPr>
              <a:t>cbind()</a:t>
            </a:r>
            <a:r>
              <a:rPr/>
              <a:t>, </a:t>
            </a:r>
            <a:r>
              <a:rPr sz="1800">
                <a:latin typeface="Courier"/>
              </a:rPr>
              <a:t>match()</a:t>
            </a:r>
            <a:r>
              <a:rPr/>
              <a:t> a lot… [not recommended]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27600" y="1816100"/>
            <a:ext cx="23241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Wickham,</a:t>
            </a:r>
            <a:r>
              <a:rPr/>
              <a:t> </a:t>
            </a:r>
            <a:r>
              <a:rPr/>
              <a:t>H.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Grolemund</a:t>
            </a:r>
            <a:r>
              <a:rPr/>
              <a:t> </a:t>
            </a:r>
            <a:r>
              <a:rPr/>
              <a:t>G.,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Science,</a:t>
            </a:r>
            <a:r>
              <a:rPr/>
              <a:t> </a:t>
            </a:r>
            <a:r>
              <a:rPr/>
              <a:t>O’Reilly,</a:t>
            </a:r>
            <a:r>
              <a:rPr/>
              <a:t> </a:t>
            </a:r>
            <a:r>
              <a:rPr/>
              <a:t>2016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pic>
        <p:nvPicPr>
          <p:cNvPr descr="images/joinsVen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22500"/>
            <a:ext cx="10515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Wickham,</a:t>
            </a:r>
            <a:r>
              <a:rPr/>
              <a:t> </a:t>
            </a:r>
            <a:r>
              <a:rPr/>
              <a:t>H.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Grolemund</a:t>
            </a:r>
            <a:r>
              <a:rPr/>
              <a:t> </a:t>
            </a:r>
            <a:r>
              <a:rPr/>
              <a:t>G.,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Science,</a:t>
            </a:r>
            <a:r>
              <a:rPr/>
              <a:t> </a:t>
            </a:r>
            <a:r>
              <a:rPr/>
              <a:t>O’Reilly,</a:t>
            </a:r>
            <a:r>
              <a:rPr/>
              <a:t> </a:t>
            </a:r>
            <a:r>
              <a:rPr/>
              <a:t>2016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A programming language / software environment for statistical computing.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Developed by </a:t>
                </a:r>
                <a:r>
                  <a:rPr b="1"/>
                  <a:t>R</a:t>
                </a:r>
                <a:r>
                  <a:rPr/>
                  <a:t>obert Gentleman and </a:t>
                </a:r>
                <a:r>
                  <a:rPr b="1"/>
                  <a:t>R</a:t>
                </a:r>
                <a:r>
                  <a:rPr/>
                  <a:t>oss Ihaka in New Zealand.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First released August 1993 (26 years old).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 more joins: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semi_join</a:t>
            </a:r>
            <a:r>
              <a:rPr sz="1800">
                <a:latin typeface="Courier"/>
              </a:rPr>
              <a:t>(x,y)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keeps all observations in x that have a match in y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anti_join</a:t>
            </a:r>
            <a:r>
              <a:rPr sz="1800">
                <a:latin typeface="Courier"/>
              </a:rPr>
              <a:t>(x,y)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drops all observations in x that have a match in y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Set operations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intersect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union</a:t>
            </a:r>
            <a:r>
              <a:rPr sz="1800">
                <a:latin typeface="Courier"/>
              </a:rPr>
              <a:t>()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setdiff</a:t>
            </a:r>
            <a:r>
              <a:rPr sz="1800">
                <a:latin typeface="Courier"/>
              </a:rPr>
              <a:t>()</a:t>
            </a:r>
          </a:p>
          <a:p>
            <a:pPr lvl="0" marL="0" indent="0">
              <a:buNone/>
            </a:pPr>
            <a:r>
              <a:rPr/>
              <a:t>These work not just on vectors, but on data frames too.</a:t>
            </a:r>
          </a:p>
          <a:p>
            <a:pPr lvl="0" marL="0" indent="0">
              <a:buNone/>
            </a:pPr>
            <a:r>
              <a:rPr/>
              <a:t>Try it: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v10&lt;-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6</a:t>
            </a:r>
            <a:br/>
            <a:r>
              <a:rPr sz="1800">
                <a:latin typeface="Courier"/>
              </a:rPr>
              <a:t>v11&lt;-</a:t>
            </a:r>
            <a:r>
              <a:rPr sz="1800">
                <a:solidFill>
                  <a:srgbClr val="40A070"/>
                </a:solidFill>
                <a:latin typeface="Courier"/>
              </a:rPr>
              <a:t>5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10</a:t>
            </a:r>
            <a:br/>
            <a:r>
              <a:rPr sz="1800">
                <a:latin typeface="Courier"/>
              </a:rPr>
              <a:t>df1&lt;-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))</a:t>
            </a:r>
            <a:br/>
            <a:r>
              <a:rPr sz="1800">
                <a:latin typeface="Courier"/>
              </a:rPr>
              <a:t>df2&lt;-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intersect</a:t>
            </a:r>
            <a:r>
              <a:rPr sz="1800">
                <a:latin typeface="Courier"/>
              </a:rPr>
              <a:t>(v10,v11)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setdiff</a:t>
            </a:r>
            <a:r>
              <a:rPr sz="1800">
                <a:latin typeface="Courier"/>
              </a:rPr>
              <a:t>(df2,df1)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union</a:t>
            </a:r>
            <a:r>
              <a:rPr sz="1800">
                <a:latin typeface="Courier"/>
              </a:rPr>
              <a:t>(df1,df2)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 b="1"/>
                  <a:t>Repeated measurements: wide &amp; long formats</a:t>
                </a:r>
              </a:p>
              <a:p>
                <a:pPr lvl="0" marL="1270000" indent="0">
                  <a:buNone/>
                </a:pPr>
                <a:r>
                  <a:rPr sz="1800">
                    <a:latin typeface="Courier"/>
                  </a:rPr>
                  <a:t>datWide &lt;-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read.table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header=</a:t>
                </a:r>
                <a:r>
                  <a:rPr sz="1800">
                    <a:solidFill>
                      <a:srgbClr val="007020"/>
                    </a:solidFill>
                    <a:latin typeface="Courier"/>
                  </a:rPr>
                  <a:t>TRUE</a:t>
                </a:r>
                <a:r>
                  <a:rPr sz="1800">
                    <a:latin typeface="Courier"/>
                  </a:rPr>
                  <a:t>, 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text=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'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subject sex control cond1 cond2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1       M       7.9  12.3  10.7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2       F       6.3  10.6  11.1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3       F       9.5  13.1  13.8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4       M      11.5  13.4  12.9</a:t>
                </a:r>
                <a:br/>
                <a:r>
                  <a:rPr sz="1800">
                    <a:solidFill>
                      <a:srgbClr val="4070A0"/>
                    </a:solidFill>
                    <a:latin typeface="Courier"/>
                  </a:rPr>
                  <a:t>                      '</a:t>
                </a:r>
                <a:r>
                  <a:rPr sz="1800">
                    <a:latin typeface="Courier"/>
                  </a:rPr>
                  <a:t>)</a:t>
                </a:r>
                <a:br/>
                <a:r>
                  <a:rPr sz="1800">
                    <a:latin typeface="Courier"/>
                  </a:rPr>
                  <a:t>datWide</a:t>
                </a:r>
                <a:r>
                  <a:rPr sz="1800">
                    <a:solidFill>
                      <a:srgbClr val="666666"/>
                    </a:solidFill>
                    <a:latin typeface="Courier"/>
                  </a:rPr>
                  <a:t>$</a:t>
                </a:r>
                <a:r>
                  <a:rPr sz="1800">
                    <a:latin typeface="Courier"/>
                  </a:rPr>
                  <a:t>subject &lt;-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factor</a:t>
                </a:r>
                <a:r>
                  <a:rPr sz="1800">
                    <a:latin typeface="Courier"/>
                  </a:rPr>
                  <a:t>(datWide</a:t>
                </a:r>
                <a:r>
                  <a:rPr sz="1800">
                    <a:solidFill>
                      <a:srgbClr val="666666"/>
                    </a:solidFill>
                    <a:latin typeface="Courier"/>
                  </a:rPr>
                  <a:t>$</a:t>
                </a:r>
                <a:r>
                  <a:rPr sz="1800">
                    <a:latin typeface="Courier"/>
                  </a:rPr>
                  <a:t>subject)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This is the </a:t>
                </a:r>
                <a:r>
                  <a:rPr i="1"/>
                  <a:t>wide</a:t>
                </a:r>
                <a:r>
                  <a:rPr/>
                  <a:t> format: 1 individual per row, multiple observations of the same variable under different conditions or fixed timepoints.</a:t>
                </a:r>
              </a:p>
            </p:txBody>
          </p:sp>
        </mc:Choice>
      </mc:AlternateContent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Wide to long:</a:t>
            </a:r>
            <a:r>
              <a:rPr/>
              <a:t> </a:t>
            </a:r>
            <a:r>
              <a:rPr sz="1800">
                <a:latin typeface="Courier"/>
              </a:rPr>
              <a:t>gather()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datLong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gather</a:t>
            </a:r>
            <a:r>
              <a:rPr sz="1800">
                <a:latin typeface="Courier"/>
              </a:rPr>
              <a:t>(datWide, </a:t>
            </a:r>
            <a:r>
              <a:rPr sz="1800">
                <a:solidFill>
                  <a:srgbClr val="902000"/>
                </a:solidFill>
                <a:latin typeface="Courier"/>
              </a:rPr>
              <a:t>key=</a:t>
            </a:r>
            <a:r>
              <a:rPr sz="1800">
                <a:solidFill>
                  <a:srgbClr val="4070A0"/>
                </a:solidFill>
                <a:latin typeface="Courier"/>
              </a:rPr>
              <a:t>"condition"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value=</a:t>
            </a:r>
            <a:r>
              <a:rPr sz="1800">
                <a:solidFill>
                  <a:srgbClr val="4070A0"/>
                </a:solidFill>
                <a:latin typeface="Courier"/>
              </a:rPr>
              <a:t>"measurement"</a:t>
            </a:r>
            <a:r>
              <a:rPr sz="1800">
                <a:latin typeface="Courier"/>
              </a:rPr>
              <a:t>, control, cond1, cond2, </a:t>
            </a:r>
            <a:r>
              <a:rPr sz="1800">
                <a:solidFill>
                  <a:srgbClr val="902000"/>
                </a:solidFill>
                <a:latin typeface="Courier"/>
              </a:rPr>
              <a:t>factor_key=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datLong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subject sex condition measurement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 1   M   control         7.9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 2   F   control         6.3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 3   F   control         9.5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 4   M   control        11.5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5        1   M     cond1        12.3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6        2   F     cond1        10.6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7        3   F     cond1        13.1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8        4   M     cond1        13.4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9        1   M     cond2        10.7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10       2   F     cond2        11.1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11       3   F     cond2        13.8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12       4   M     cond2        12.9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 b="1"/>
                  <a:t>Long to wide:</a:t>
                </a:r>
                <a:r>
                  <a:rPr/>
                  <a:t> </a:t>
                </a:r>
                <a:r>
                  <a:rPr sz="1800">
                    <a:latin typeface="Courier"/>
                  </a:rPr>
                  <a:t>spread()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spread</a:t>
                </a:r>
                <a:r>
                  <a:rPr sz="1800">
                    <a:latin typeface="Courier"/>
                  </a:rPr>
                  <a:t>(datLong, 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key=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"condition"</a:t>
                </a:r>
                <a:r>
                  <a:rPr sz="1800">
                    <a:latin typeface="Courier"/>
                  </a:rPr>
                  <a:t>, 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value=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"measurement"</a:t>
                </a:r>
                <a:r>
                  <a:rPr sz="1800">
                    <a:latin typeface="Courier"/>
                  </a:rPr>
                  <a:t>)</a:t>
                </a:r>
                <a:br/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##   subject sex control cond1 cond2</a:t>
                </a:r>
                <a:br/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## 1       1   M     7.9  12.3  10.7</a:t>
                </a:r>
                <a:br/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## 2       2   F     6.3  10.6  11.1</a:t>
                </a:r>
                <a:br/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## 3       3   F     9.5  13.1  13.8</a:t>
                </a:r>
                <a:br/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## 4       4   M    11.5  13.4  12.9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Note: if you have longitudinal data with variable time points, you can only use the long format.</a:t>
                </a:r>
              </a:p>
            </p:txBody>
          </p:sp>
        </mc:Choice>
      </mc:AlternateContent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>
                <a:latin typeface="Courier"/>
              </a:rPr>
              <a:t>gather()</a:t>
            </a:r>
            <a:r>
              <a:rPr/>
              <a:t> and </a:t>
            </a:r>
            <a:r>
              <a:rPr sz="1800">
                <a:latin typeface="Courier"/>
              </a:rPr>
              <a:t>spread()</a:t>
            </a:r>
            <a:r>
              <a:rPr/>
              <a:t> are tidyverse functions.</a:t>
            </a:r>
          </a:p>
          <a:p>
            <a:pPr lvl="0" marL="0" indent="0">
              <a:buNone/>
            </a:pPr>
            <a:r>
              <a:rPr/>
              <a:t>You can also use </a:t>
            </a:r>
            <a:r>
              <a:rPr sz="1800">
                <a:latin typeface="Courier"/>
              </a:rPr>
              <a:t>reshape()</a:t>
            </a:r>
            <a:r>
              <a:rPr/>
              <a:t> from base R: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wide to long</a:t>
            </a:r>
            <a:br/>
            <a:r>
              <a:rPr sz="1800">
                <a:latin typeface="Courier"/>
              </a:rPr>
              <a:t>datLong2&lt;-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reshape</a:t>
            </a:r>
            <a:r>
              <a:rPr sz="1800">
                <a:latin typeface="Courier"/>
              </a:rPr>
              <a:t>(datWide,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direction=</a:t>
            </a:r>
            <a:r>
              <a:rPr sz="1800">
                <a:solidFill>
                  <a:srgbClr val="4070A0"/>
                </a:solidFill>
                <a:latin typeface="Courier"/>
              </a:rPr>
              <a:t>"long"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varying=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"control"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"cond1"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"cond2"</a:t>
            </a:r>
            <a:r>
              <a:rPr sz="1800">
                <a:latin typeface="Courier"/>
              </a:rPr>
              <a:t>)),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v.names=</a:t>
            </a:r>
            <a:r>
              <a:rPr sz="1800">
                <a:solidFill>
                  <a:srgbClr val="4070A0"/>
                </a:solidFill>
                <a:latin typeface="Courier"/>
              </a:rPr>
              <a:t>"measurement"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timevar=</a:t>
            </a:r>
            <a:r>
              <a:rPr sz="1800">
                <a:solidFill>
                  <a:srgbClr val="4070A0"/>
                </a:solidFill>
                <a:latin typeface="Courier"/>
              </a:rPr>
              <a:t>"condition"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times=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"control"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"cond1"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"cond2"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idvar=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"subject"</a:t>
            </a:r>
            <a:r>
              <a:rPr sz="1800">
                <a:latin typeface="Courier"/>
              </a:rPr>
              <a:t>))</a:t>
            </a:r>
            <a:br/>
            <a:r>
              <a:rPr sz="1800">
                <a:latin typeface="Courier"/>
              </a:rPr>
              <a:t>datLong2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        subject sex condition measurement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1.control       1   M   control         7.9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2.control       2   F   control         6.3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3.control       3   F   control         9.5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4.control       4   M   control        11.5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1.cond1         1   M     cond1        12.3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2.cond1         2   F     cond1        10.6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3.cond1         3   F     cond1        13.1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4.cond1         4   M     cond1        13.4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1.cond2         1   M     cond2        10.7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2.cond2         2   F     cond2        11.1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3.cond2         3   F     cond2        13.8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4.cond2         4   M     cond2        12.9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long to wide</a:t>
            </a:r>
            <a:br/>
            <a:r>
              <a:rPr sz="1800">
                <a:latin typeface="Courier"/>
              </a:rPr>
              <a:t>datWide2&lt;-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reshape</a:t>
            </a:r>
            <a:r>
              <a:rPr sz="1800">
                <a:latin typeface="Courier"/>
              </a:rPr>
              <a:t>(datLong,</a:t>
            </a:r>
            <a:br/>
            <a:r>
              <a:rPr sz="1800">
                <a:latin typeface="Courier"/>
              </a:rPr>
              <a:t>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direction=</a:t>
            </a:r>
            <a:r>
              <a:rPr sz="1800">
                <a:solidFill>
                  <a:srgbClr val="4070A0"/>
                </a:solidFill>
                <a:latin typeface="Courier"/>
              </a:rPr>
              <a:t>"wide"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idvar=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"subject"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"sex"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timevar=</a:t>
            </a:r>
            <a:r>
              <a:rPr sz="1800">
                <a:solidFill>
                  <a:srgbClr val="4070A0"/>
                </a:solidFill>
                <a:latin typeface="Courier"/>
              </a:rPr>
              <a:t>"condition"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(datWide2)&lt;-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gsub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(datWide2),</a:t>
            </a:r>
            <a:r>
              <a:rPr sz="1800">
                <a:solidFill>
                  <a:srgbClr val="902000"/>
                </a:solidFill>
                <a:latin typeface="Courier"/>
              </a:rPr>
              <a:t>pattern=</a:t>
            </a:r>
            <a:r>
              <a:rPr sz="1800">
                <a:solidFill>
                  <a:srgbClr val="4070A0"/>
                </a:solidFill>
                <a:latin typeface="Courier"/>
              </a:rPr>
              <a:t>"measurement\\."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replacement=</a:t>
            </a:r>
            <a:r>
              <a:rPr sz="1800">
                <a:solidFill>
                  <a:srgbClr val="4070A0"/>
                </a:solidFill>
                <a:latin typeface="Courier"/>
              </a:rPr>
              <a:t>""</a:t>
            </a:r>
            <a:r>
              <a:rPr sz="1800">
                <a:latin typeface="Courier"/>
              </a:rPr>
              <a:t>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just tidying up columns names</a:t>
            </a:r>
            <a:br/>
            <a:br/>
            <a:r>
              <a:rPr sz="1800">
                <a:latin typeface="Courier"/>
              </a:rPr>
              <a:t>datWide2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  subject sex control cond1 cond2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1       1   M     7.9  12.3  10.7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2       2   F     6.3  10.6  11.1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3       3   F     9.5  13.1  13.8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 4       4   M    11.5  13.4  12.9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Operating on vectors / matrices / arrays / data frames / lists</a:t>
            </a:r>
          </a:p>
          <a:p>
            <a:pPr lvl="1"/>
            <a:r>
              <a:rPr/>
              <a:t>For loops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v12a&lt;-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integer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6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for</a:t>
            </a:r>
            <a:r>
              <a:rPr sz="1800">
                <a:latin typeface="Courier"/>
              </a:rPr>
              <a:t>(i </a:t>
            </a:r>
            <a:r>
              <a:rPr sz="1800" b="1">
                <a:solidFill>
                  <a:srgbClr val="007020"/>
                </a:solidFill>
                <a:latin typeface="Courier"/>
              </a:rPr>
              <a:t>in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6</a:t>
            </a:r>
            <a:r>
              <a:rPr sz="1800">
                <a:latin typeface="Courier"/>
              </a:rPr>
              <a:t>){</a:t>
            </a:r>
            <a:br/>
            <a:r>
              <a:rPr sz="1800">
                <a:latin typeface="Courier"/>
              </a:rPr>
              <a:t>  v12a[i]&lt;-v10[i]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v11[i]</a:t>
            </a:r>
            <a:br/>
            <a:r>
              <a:rPr sz="1800">
                <a:latin typeface="Courier"/>
              </a:rPr>
              <a:t>}</a:t>
            </a:r>
          </a:p>
          <a:p>
            <a:pPr lvl="1"/>
            <a:r>
              <a:rPr/>
              <a:t>-pply functions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M7&lt;-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cbind</a:t>
            </a:r>
            <a:r>
              <a:rPr sz="1800">
                <a:latin typeface="Courier"/>
              </a:rPr>
              <a:t>(v10,v11)</a:t>
            </a:r>
            <a:br/>
            <a:r>
              <a:rPr sz="1800">
                <a:latin typeface="Courier"/>
              </a:rPr>
              <a:t>v12b&lt;-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apply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FUN=</a:t>
            </a:r>
            <a:r>
              <a:rPr sz="1800">
                <a:latin typeface="Courier"/>
              </a:rPr>
              <a:t>sum,</a:t>
            </a:r>
            <a:r>
              <a:rPr sz="1800">
                <a:solidFill>
                  <a:srgbClr val="902000"/>
                </a:solidFill>
                <a:latin typeface="Courier"/>
              </a:rPr>
              <a:t>MARGIN=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M7)</a:t>
            </a:r>
          </a:p>
          <a:p>
            <a:pPr lvl="1"/>
            <a:r>
              <a:rPr/>
              <a:t>Vectorise (where possible)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v12c&lt;-v10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v11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Pipes [tidyverse only]</a:t>
            </a:r>
          </a:p>
          <a:p>
            <a:pPr lvl="2"/>
            <a:r>
              <a:rPr/>
              <a:t>Similar to pipes on UNIX terminals</a:t>
            </a:r>
          </a:p>
          <a:p>
            <a:pPr lvl="2"/>
            <a:r>
              <a:rPr/>
              <a:t>Idea: pass output from one command directly to another, without storing intermediate results first</a:t>
            </a:r>
          </a:p>
          <a:p>
            <a:pPr lvl="2"/>
            <a:r>
              <a:rPr/>
              <a:t>Easier to read code (if you are used to it!) &amp; less clutter</a:t>
            </a:r>
          </a:p>
          <a:p>
            <a:pPr lvl="1"/>
            <a:r>
              <a:rPr/>
              <a:t>These do the same thing: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with pipes</a:t>
            </a:r>
            <a:br/>
            <a:r>
              <a:rPr sz="1800">
                <a:latin typeface="Courier"/>
              </a:rPr>
              <a:t>iris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LR=</a:t>
            </a:r>
            <a:r>
              <a:rPr sz="1800">
                <a:latin typeface="Courier"/>
              </a:rPr>
              <a:t>Sepal.Length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Petal.Length,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902000"/>
                </a:solidFill>
                <a:latin typeface="Courier"/>
              </a:rPr>
              <a:t>WR=</a:t>
            </a:r>
            <a:r>
              <a:rPr sz="1800">
                <a:latin typeface="Courier"/>
              </a:rPr>
              <a:t>Sepal.Width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Petal.Width)  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(Species,LR,WR)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base R</a:t>
            </a:r>
            <a:br/>
            <a:r>
              <a:rPr sz="1800">
                <a:latin typeface="Courier"/>
              </a:rPr>
              <a:t>irisTmp&lt;-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mutate</a:t>
            </a:r>
            <a:r>
              <a:rPr sz="1800">
                <a:latin typeface="Courier"/>
              </a:rPr>
              <a:t>(iris,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LR=</a:t>
            </a:r>
            <a:r>
              <a:rPr sz="1800">
                <a:latin typeface="Courier"/>
              </a:rPr>
              <a:t>Sepal.Length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Petal.Length,</a:t>
            </a:r>
            <a:br/>
            <a:r>
              <a:rPr sz="1800">
                <a:latin typeface="Courier"/>
              </a:rPr>
              <a:t>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WR=</a:t>
            </a:r>
            <a:r>
              <a:rPr sz="1800">
                <a:latin typeface="Courier"/>
              </a:rPr>
              <a:t>Sepal.Width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latin typeface="Courier"/>
              </a:rPr>
              <a:t>Petal.Width)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(irisTmp,Species,LR,WR)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R workspace: saving &amp; recovering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pic>
        <p:nvPicPr>
          <p:cNvPr descr="images/gentlem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3416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Thieme,</a:t>
            </a:r>
            <a:r>
              <a:rPr/>
              <a:t> </a:t>
            </a:r>
            <a:r>
              <a:rPr/>
              <a:t>N.,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Generation,</a:t>
            </a:r>
            <a:r>
              <a:rPr/>
              <a:t> </a:t>
            </a:r>
            <a:r>
              <a:rPr/>
              <a:t>Significance,</a:t>
            </a:r>
            <a:r>
              <a:rPr/>
              <a:t> </a:t>
            </a:r>
            <a:r>
              <a:rPr/>
              <a:t>15</a:t>
            </a:r>
            <a:r>
              <a:rPr/>
              <a:t> </a:t>
            </a:r>
            <a:r>
              <a:rPr/>
              <a:t>(4),</a:t>
            </a:r>
            <a:r>
              <a:rPr/>
              <a:t> </a:t>
            </a:r>
            <a:r>
              <a:rPr/>
              <a:t>2018</a:t>
            </a:r>
          </a:p>
        </p:txBody>
      </p:sp>
      <p:pic>
        <p:nvPicPr>
          <p:cNvPr descr="images/ihak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48500" y="1816100"/>
            <a:ext cx="3441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Thieme,</a:t>
            </a:r>
            <a:r>
              <a:rPr/>
              <a:t> </a:t>
            </a:r>
            <a:r>
              <a:rPr/>
              <a:t>N.,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Generation,</a:t>
            </a:r>
            <a:r>
              <a:rPr/>
              <a:t> </a:t>
            </a:r>
            <a:r>
              <a:rPr/>
              <a:t>Significance,</a:t>
            </a:r>
            <a:r>
              <a:rPr/>
              <a:t> </a:t>
            </a:r>
            <a:r>
              <a:rPr/>
              <a:t>15</a:t>
            </a:r>
            <a:r>
              <a:rPr/>
              <a:t> </a:t>
            </a:r>
            <a:r>
              <a:rPr/>
              <a:t>(4),</a:t>
            </a:r>
            <a:r>
              <a:rPr/>
              <a:t> </a:t>
            </a:r>
            <a:r>
              <a:rPr/>
              <a:t>2018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workspace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R workspace =</a:t>
                </a:r>
              </a:p>
              <a:p>
                <a:pPr lvl="2"/>
                <a:r>
                  <a:rPr/>
                  <a:t>Working directory</a:t>
                </a:r>
              </a:p>
              <a:p>
                <a:pPr lvl="2"/>
                <a:r>
                  <a:rPr/>
                  <a:t>History of commands</a:t>
                </a:r>
              </a:p>
              <a:p>
                <a:pPr lvl="2"/>
                <a:r>
                  <a:rPr/>
                  <a:t>All objects in memory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By default R will ask you to save this when you terminate a session.</a:t>
                </a:r>
              </a:p>
              <a:p>
                <a:pPr lvl="2"/>
                <a:r>
                  <a:rPr/>
                  <a:t>Useful e.g. for models that take a long time to run.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Generally better to keep R scripts and re-create your R workspace each time – difficult / impossible to do it the other way around!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You can turn saving workspace and restoring it by default off:</a:t>
                </a:r>
              </a:p>
              <a:p>
                <a:pPr lvl="2"/>
                <a:r>
                  <a:rPr/>
                  <a:t>Tools </a:t>
                </a:r>
                <a14:m>
                  <m:oMath xmlns:m="http://schemas.openxmlformats.org/officeDocument/2006/math">
                    <m:r>
                      <m:t>→</m:t>
                    </m:r>
                  </m:oMath>
                </a14:m>
                <a:r>
                  <a:rPr/>
                  <a:t> Global Options…</a:t>
                </a:r>
              </a:p>
            </p:txBody>
          </p:sp>
        </mc:Choice>
      </mc:AlternateContent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workspace</a:t>
            </a:r>
          </a:p>
        </p:txBody>
      </p:sp>
      <p:pic>
        <p:nvPicPr>
          <p:cNvPr descr="images/workspa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75000" y="1816100"/>
            <a:ext cx="5854700" cy="466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workspace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Save all objects in memory: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save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list=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ls</a:t>
                </a:r>
                <a:r>
                  <a:rPr sz="1800">
                    <a:latin typeface="Courier"/>
                  </a:rPr>
                  <a:t>(),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file=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"Session3_output/workspaceSave.RData"</a:t>
                </a:r>
                <a:r>
                  <a:rPr sz="1800">
                    <a:latin typeface="Courier"/>
                  </a:rPr>
                  <a:t>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Recover the workspace: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load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file=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"Session3_output/workspaceSave.RData"</a:t>
                </a:r>
                <a:r>
                  <a:rPr sz="1800">
                    <a:latin typeface="Courier"/>
                  </a:rPr>
                  <a:t>)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Save history of all commands commands typed during session:</a:t>
                </a:r>
              </a:p>
              <a:p>
                <a:pPr lvl="0" marL="1270000" indent="0">
                  <a:buNone/>
                </a:pP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savehistory</a:t>
                </a:r>
                <a:r>
                  <a:rPr sz="1800">
                    <a:latin typeface="Courier"/>
                  </a:rPr>
                  <a:t>(</a:t>
                </a:r>
                <a:r>
                  <a:rPr sz="1800">
                    <a:solidFill>
                      <a:srgbClr val="902000"/>
                    </a:solidFill>
                    <a:latin typeface="Courier"/>
                  </a:rPr>
                  <a:t>file=</a:t>
                </a:r>
                <a:r>
                  <a:rPr sz="1800">
                    <a:solidFill>
                      <a:srgbClr val="4070A0"/>
                    </a:solidFill>
                    <a:latin typeface="Courier"/>
                  </a:rPr>
                  <a:t>"Session3_output/Rcommands.Rhistory"</a:t>
                </a:r>
                <a:r>
                  <a:rPr sz="1800">
                    <a:latin typeface="Courier"/>
                  </a:rPr>
                  <a:t>)</a:t>
                </a:r>
              </a:p>
            </p:txBody>
          </p:sp>
        </mc:Choice>
      </mc:AlternateContent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 b="1"/>
                  <a:t>Writing R functions</a:t>
                </a:r>
              </a:p>
            </p:txBody>
          </p:sp>
        </mc:Choice>
      </mc:AlternateContent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If you find yourself repeating the same commands over and over: you need to write a function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1270000" indent="0">
                  <a:buNone/>
                </a:pPr>
                <a:r>
                  <a:rPr sz="1800">
                    <a:latin typeface="Courier"/>
                  </a:rPr>
                  <a:t>myFunction&lt;-</a:t>
                </a:r>
                <a:r>
                  <a:rPr sz="1800" b="1">
                    <a:solidFill>
                      <a:srgbClr val="007020"/>
                    </a:solidFill>
                    <a:latin typeface="Courier"/>
                  </a:rPr>
                  <a:t>function</a:t>
                </a:r>
                <a:r>
                  <a:rPr sz="1800">
                    <a:latin typeface="Courier"/>
                  </a:rPr>
                  <a:t>(argument1,argument2,...){</a:t>
                </a:r>
                <a:br/>
                <a:r>
                  <a:rPr sz="1800">
                    <a:latin typeface="Courier"/>
                  </a:rPr>
                  <a:t>  ...</a:t>
                </a:r>
                <a:br/>
                <a:r>
                  <a:rPr sz="1800">
                    <a:latin typeface="Courier"/>
                  </a:rPr>
                  <a:t>}</a:t>
                </a:r>
              </a:p>
            </p:txBody>
          </p:sp>
        </mc:Choice>
      </mc:AlternateContent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Rather than do this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(var1); 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(var1)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quantile</a:t>
            </a:r>
            <a:r>
              <a:rPr sz="1800">
                <a:latin typeface="Courier"/>
              </a:rPr>
              <a:t>(var1,</a:t>
            </a:r>
            <a:r>
              <a:rPr sz="1800">
                <a:solidFill>
                  <a:srgbClr val="902000"/>
                </a:solidFill>
                <a:latin typeface="Courier"/>
              </a:rPr>
              <a:t>probs=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0.25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0.75</a:t>
            </a:r>
            <a:r>
              <a:rPr sz="1800">
                <a:latin typeface="Courier"/>
              </a:rPr>
              <a:t>)); 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(var1))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(var2); 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(var2)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quantile</a:t>
            </a:r>
            <a:r>
              <a:rPr sz="1800">
                <a:latin typeface="Courier"/>
              </a:rPr>
              <a:t>(var2,</a:t>
            </a:r>
            <a:r>
              <a:rPr sz="1800">
                <a:solidFill>
                  <a:srgbClr val="902000"/>
                </a:solidFill>
                <a:latin typeface="Courier"/>
              </a:rPr>
              <a:t>probs=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0.25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0.75</a:t>
            </a:r>
            <a:r>
              <a:rPr sz="1800">
                <a:latin typeface="Courier"/>
              </a:rPr>
              <a:t>)); 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(var2))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(var3); 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(var3)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quantile</a:t>
            </a:r>
            <a:r>
              <a:rPr sz="1800">
                <a:latin typeface="Courier"/>
              </a:rPr>
              <a:t>(var3,</a:t>
            </a:r>
            <a:r>
              <a:rPr sz="1800">
                <a:solidFill>
                  <a:srgbClr val="902000"/>
                </a:solidFill>
                <a:latin typeface="Courier"/>
              </a:rPr>
              <a:t>probs=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0.25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0.75</a:t>
            </a:r>
            <a:r>
              <a:rPr sz="1800">
                <a:latin typeface="Courier"/>
              </a:rPr>
              <a:t>)); 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(var3))</a:t>
            </a:r>
          </a:p>
          <a:p>
            <a:pPr lvl="1"/>
            <a:r>
              <a:rPr/>
              <a:t>Write a function: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sumStatsContVars&lt;-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function</a:t>
            </a:r>
            <a:r>
              <a:rPr sz="1800">
                <a:latin typeface="Courier"/>
              </a:rPr>
              <a:t>(x,</a:t>
            </a:r>
            <a:r>
              <a:rPr sz="1800">
                <a:solidFill>
                  <a:srgbClr val="902000"/>
                </a:solidFill>
                <a:latin typeface="Courier"/>
              </a:rPr>
              <a:t>na.rm=</a:t>
            </a:r>
            <a:r>
              <a:rPr sz="1800">
                <a:latin typeface="Courier"/>
              </a:rPr>
              <a:t>T,...){</a:t>
            </a:r>
            <a:br/>
            <a:r>
              <a:rPr sz="1800">
                <a:latin typeface="Courier"/>
              </a:rPr>
              <a:t>  m&lt;-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(x,</a:t>
            </a:r>
            <a:r>
              <a:rPr sz="1800">
                <a:solidFill>
                  <a:srgbClr val="902000"/>
                </a:solidFill>
                <a:latin typeface="Courier"/>
              </a:rPr>
              <a:t>na.rm=</a:t>
            </a:r>
            <a:r>
              <a:rPr sz="1800">
                <a:latin typeface="Courier"/>
              </a:rPr>
              <a:t>na.rm)</a:t>
            </a:r>
            <a:br/>
            <a:r>
              <a:rPr sz="1800">
                <a:latin typeface="Courier"/>
              </a:rPr>
              <a:t>  s&lt;-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(x,</a:t>
            </a:r>
            <a:r>
              <a:rPr sz="1800">
                <a:solidFill>
                  <a:srgbClr val="902000"/>
                </a:solidFill>
                <a:latin typeface="Courier"/>
              </a:rPr>
              <a:t>na.rm=</a:t>
            </a:r>
            <a:r>
              <a:rPr sz="1800">
                <a:latin typeface="Courier"/>
              </a:rPr>
              <a:t>na.rm)</a:t>
            </a:r>
            <a:br/>
            <a:r>
              <a:rPr sz="1800">
                <a:latin typeface="Courier"/>
              </a:rPr>
              <a:t>  q&lt;-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quantile</a:t>
            </a:r>
            <a:r>
              <a:rPr sz="1800">
                <a:latin typeface="Courier"/>
              </a:rPr>
              <a:t>(x,</a:t>
            </a:r>
            <a:r>
              <a:rPr sz="1800">
                <a:solidFill>
                  <a:srgbClr val="902000"/>
                </a:solidFill>
                <a:latin typeface="Courier"/>
              </a:rPr>
              <a:t>na.rm=</a:t>
            </a:r>
            <a:r>
              <a:rPr sz="1800">
                <a:latin typeface="Courier"/>
              </a:rPr>
              <a:t>na.rm,...)</a:t>
            </a:r>
            <a:br/>
            <a:r>
              <a:rPr sz="1800">
                <a:latin typeface="Courier"/>
              </a:rPr>
              <a:t>  n&lt;-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sum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(x))</a:t>
            </a:r>
            <a:br/>
            <a:r>
              <a:rPr sz="1800">
                <a:latin typeface="Courier"/>
              </a:rPr>
              <a:t>    </a:t>
            </a:r>
            <a:r>
              <a:rPr sz="1800" b="1">
                <a:solidFill>
                  <a:srgbClr val="007020"/>
                </a:solidFill>
                <a:latin typeface="Courier"/>
              </a:rPr>
              <a:t>return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(m,s,q,n))</a:t>
            </a:r>
            <a:br/>
            <a:r>
              <a:rPr sz="1800">
                <a:latin typeface="Courier"/>
              </a:rPr>
              <a:t>}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basics:</a:t>
            </a:r>
            <a:r>
              <a:rPr/>
              <a:t> </a:t>
            </a:r>
            <a:r>
              <a:rPr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create data matrix</a:t>
            </a:r>
            <a:br/>
            <a:r>
              <a:rPr sz="1800">
                <a:latin typeface="Courier"/>
              </a:rPr>
              <a:t>X&lt;-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matrix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cbind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rnorm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rexp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rchisq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df=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rbeta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shape1=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shape2=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runif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)),</a:t>
            </a:r>
            <a:br/>
            <a:r>
              <a:rPr sz="1800">
                <a:latin typeface="Courier"/>
              </a:rPr>
              <a:t>          </a:t>
            </a:r>
            <a:r>
              <a:rPr sz="1800">
                <a:solidFill>
                  <a:srgbClr val="902000"/>
                </a:solidFill>
                <a:latin typeface="Courier"/>
              </a:rPr>
              <a:t>nrow=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byrow=</a:t>
            </a:r>
            <a:r>
              <a:rPr sz="1800">
                <a:latin typeface="Courier"/>
              </a:rPr>
              <a:t>F,</a:t>
            </a:r>
            <a:br/>
            <a:r>
              <a:rPr sz="1800">
                <a:latin typeface="Courier"/>
              </a:rPr>
              <a:t>          </a:t>
            </a:r>
            <a:r>
              <a:rPr sz="1800">
                <a:solidFill>
                  <a:srgbClr val="902000"/>
                </a:solidFill>
                <a:latin typeface="Courier"/>
              </a:rPr>
              <a:t>dimnames=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007020"/>
                </a:solidFill>
                <a:latin typeface="Courier"/>
              </a:rPr>
              <a:t>NULL</a:t>
            </a:r>
            <a:r>
              <a:rPr sz="1800">
                <a:latin typeface="Courier"/>
              </a:rPr>
              <a:t>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"x"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"y"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"z"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"w"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"v"</a:t>
            </a:r>
            <a:r>
              <a:rPr sz="1800">
                <a:latin typeface="Courier"/>
              </a:rPr>
              <a:t>)))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randomly set some values to missing</a:t>
            </a:r>
            <a:br/>
            <a:r>
              <a:rPr sz="1800">
                <a:latin typeface="Courier"/>
              </a:rPr>
              <a:t>X[</a:t>
            </a:r>
            <a:r>
              <a:rPr sz="1800" b="1">
                <a:solidFill>
                  <a:srgbClr val="007020"/>
                </a:solidFill>
                <a:latin typeface="Courier"/>
              </a:rPr>
              <a:t>sample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(X),</a:t>
            </a:r>
            <a:r>
              <a:rPr sz="1800">
                <a:solidFill>
                  <a:srgbClr val="902000"/>
                </a:solidFill>
                <a:latin typeface="Courier"/>
              </a:rPr>
              <a:t>size=</a:t>
            </a:r>
            <a:r>
              <a:rPr sz="1800">
                <a:solidFill>
                  <a:srgbClr val="40A070"/>
                </a:solidFill>
                <a:latin typeface="Courier"/>
              </a:rPr>
              <a:t>50</a:t>
            </a:r>
            <a:r>
              <a:rPr sz="1800">
                <a:latin typeface="Courier"/>
              </a:rPr>
              <a:t>)]&lt;-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compute summary statistics using custom function</a:t>
            </a:r>
            <a:br/>
            <a:r>
              <a:rPr sz="1800">
                <a:latin typeface="Courier"/>
              </a:rPr>
              <a:t>sumStats&lt;-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apply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FUN=</a:t>
            </a:r>
            <a:r>
              <a:rPr sz="1800">
                <a:latin typeface="Courier"/>
              </a:rPr>
              <a:t>sumStatsContVars,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X,</a:t>
            </a:r>
            <a:r>
              <a:rPr sz="1800">
                <a:solidFill>
                  <a:srgbClr val="902000"/>
                </a:solidFill>
                <a:latin typeface="Courier"/>
              </a:rPr>
              <a:t>MARGIN=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probs=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0.25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A070"/>
                </a:solidFill>
                <a:latin typeface="Courier"/>
              </a:rPr>
              <a:t>0.75</a:t>
            </a:r>
            <a:r>
              <a:rPr sz="1800">
                <a:latin typeface="Courier"/>
              </a:rPr>
              <a:t>)))</a:t>
            </a:r>
            <a:br/>
            <a:r>
              <a:rPr sz="1800">
                <a:latin typeface="Courier"/>
              </a:rPr>
              <a:t>cnames&lt;-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"mean"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"sd"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"median"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"p25"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"p75"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"n"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colnames</a:t>
            </a:r>
            <a:r>
              <a:rPr sz="1800">
                <a:latin typeface="Courier"/>
              </a:rPr>
              <a:t>(sumStats)&lt;-cnames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print results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print</a:t>
            </a:r>
            <a:r>
              <a:rPr sz="1800">
                <a:latin typeface="Courier"/>
              </a:rPr>
              <a:t>(sumStats)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   mean        sd      median         p25       p75  n
## x 0.03176933 1.0721218 -0.04663112 -0.64087784 0.7366927 91
## y 1.03160050 0.8171801  0.82831482  0.39813309 1.3270097 92
## z 1.13065914 1.7576028  0.51333275  0.09230272 1.3621258 90
## w 0.46260460 0.3472026  0.42970065  0.12358705 0.8479192 90
## v 0.53362439 0.2742346  0.55170337  0.33459558 0.7557157 87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scripts,</a:t>
            </a:r>
            <a:r>
              <a:rPr/>
              <a:t> </a:t>
            </a:r>
            <a:r>
              <a:rPr/>
              <a:t>editors,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control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scripts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Use the console for experimenting / trying things out / exploring.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For your analyses / graphs: write R scripts</a:t>
                </a:r>
              </a:p>
              <a:p>
                <a:pPr lvl="2"/>
                <a:r>
                  <a:rPr/>
                  <a:t>These are just text files containing your R code.</a:t>
                </a:r>
              </a:p>
              <a:p>
                <a:pPr lvl="2"/>
                <a:r>
                  <a:rPr/>
                  <a:t>You can easily re-run everything </a:t>
                </a:r>
                <a14:m>
                  <m:oMath xmlns:m="http://schemas.openxmlformats.org/officeDocument/2006/math">
                    <m:r>
                      <m:t>→</m:t>
                    </m:r>
                  </m:oMath>
                </a14:m>
                <a:r>
                  <a:rPr/>
                  <a:t> reproducibility.</a:t>
                </a:r>
              </a:p>
              <a:p>
                <a:pPr lvl="2"/>
                <a:r>
                  <a:rPr/>
                  <a:t>Save custom R functions to scripts that you can </a:t>
                </a:r>
                <a:r>
                  <a:rPr sz="1800">
                    <a:latin typeface="Courier"/>
                  </a:rPr>
                  <a:t>source()</a:t>
                </a:r>
                <a:r>
                  <a:rPr/>
                  <a:t> in other scripts.</a:t>
                </a:r>
              </a:p>
              <a:p>
                <a:pPr lvl="2"/>
                <a:r>
                  <a:rPr/>
                  <a:t>Collaborate with others by sharing scripts.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If sharing scripts with others: comment your scripts.</a:t>
                </a:r>
              </a:p>
              <a:p>
                <a:pPr lvl="0" marL="1270000" indent="0">
                  <a:buNone/>
                </a:pPr>
                <a:r>
                  <a:rPr sz="1800" i="1">
                    <a:solidFill>
                      <a:srgbClr val="60A0B0"/>
                    </a:solidFill>
                    <a:latin typeface="Courier"/>
                  </a:rPr>
                  <a:t># this is a comment explaining what the chunk of code does</a:t>
                </a:r>
              </a:p>
            </p:txBody>
          </p:sp>
        </mc:Choice>
      </mc:AlternateContent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Editors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R Studio comes with an editor: upper left panel.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Other editors:</a:t>
                </a:r>
              </a:p>
              <a:p>
                <a:pPr lvl="2"/>
                <a:r>
                  <a:rPr/>
                  <a:t>Any text editor will do (but not word processors like MS Word!).</a:t>
                </a:r>
              </a:p>
              <a:p>
                <a:pPr lvl="2"/>
                <a:r>
                  <a:rPr/>
                  <a:t>Notepad++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If you have access to UNIX-like terminals:</a:t>
                </a:r>
              </a:p>
              <a:p>
                <a:pPr lvl="2"/>
                <a:r>
                  <a:rPr/>
                  <a:t>Emacs</a:t>
                </a:r>
              </a:p>
              <a:p>
                <a:pPr lvl="2"/>
                <a:r>
                  <a:rPr/>
                  <a:t>Vi / Vim</a:t>
                </a:r>
              </a:p>
              <a:p>
                <a:pPr lvl="2"/>
                <a:r>
                  <a:rPr/>
                  <a:t>Nano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 is a multi-paradigm language:</a:t>
            </a:r>
          </a:p>
          <a:p>
            <a:pPr lvl="2"/>
            <a:r>
              <a:rPr/>
              <a:t>Array [scalars generalized to vectors, matrices, higher-dimensional arrays]</a:t>
            </a:r>
          </a:p>
          <a:p>
            <a:pPr lvl="2"/>
            <a:r>
              <a:rPr/>
              <a:t>Interpreted [no compiling]</a:t>
            </a:r>
          </a:p>
          <a:p>
            <a:pPr lvl="2"/>
            <a:r>
              <a:rPr/>
              <a:t>Functional, impure [programming = evaluation of math functions; tell the machine what to do, not how]</a:t>
            </a:r>
          </a:p>
          <a:p>
            <a:pPr lvl="2"/>
            <a:r>
              <a:rPr/>
              <a:t>Interactive mode [enter statements one at a time, see evaluation immediately]</a:t>
            </a:r>
          </a:p>
          <a:p>
            <a:pPr lvl="2"/>
            <a:r>
              <a:rPr/>
              <a:t>List-based [has lists as a data structure]</a:t>
            </a:r>
          </a:p>
          <a:p>
            <a:pPr lvl="2"/>
            <a:r>
              <a:rPr/>
              <a:t>Object-oriented prototype-based [classes and methods, no distinction between class and instance]</a:t>
            </a:r>
          </a:p>
          <a:p>
            <a:pPr lvl="2"/>
            <a:r>
              <a:rPr/>
              <a:t>Scripting [same as interpreted; passes operations to external programs]</a:t>
            </a:r>
          </a:p>
          <a:p>
            <a:pPr lvl="1"/>
            <a:r>
              <a:rPr/>
              <a:t>R is based on two older languages: S and Scheme</a:t>
            </a:r>
          </a:p>
          <a:p>
            <a:pPr lvl="1"/>
            <a:r>
              <a:rPr/>
              <a:t>The name R = a nod to S and the first names of Gentleman &amp; Ihaka</a:t>
            </a:r>
          </a:p>
          <a:p>
            <a:pPr lvl="1"/>
            <a:r>
              <a:rPr/>
              <a:t>Core of R written mostly in C, Fortran and R itself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Version</a:t>
            </a:r>
            <a:r>
              <a:rPr/>
              <a:t> </a:t>
            </a:r>
            <a:r>
              <a:rPr/>
              <a:t>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You may change your mind about some code much later after it was written and want to recover a previous version.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You have updated a script, but a reviewer forces you to redo something the way you did it at submission. This is important for reproducible science.</a:t>
                </a:r>
              </a:p>
              <a:p>
                <a:pPr lvl="2"/>
                <a:r>
                  <a:rPr/>
                  <a:t>Can be catastrophic if you do not have some kind of version control.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You can do manual version control by e.g. dating scripts.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1"/>
                <a:r>
                  <a:rPr/>
                  <a:t>Better: Git &amp; GitHub (www.github.com)</a:t>
                </a:r>
              </a:p>
            </p:txBody>
          </p:sp>
        </mc:Choice>
      </mc:AlternateContent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science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Share / publish your code.</a:t>
            </a:r>
          </a:p>
          <a:p>
            <a:pPr lvl="2"/>
            <a:r>
              <a:rPr/>
              <a:t>Public GitHub repository can be one way of doing this.</a:t>
            </a:r>
          </a:p>
          <a:p>
            <a:pPr lvl="2"/>
            <a:r>
              <a:rPr/>
              <a:t>Supplementary material submitted together with manuscript is another.</a:t>
            </a:r>
          </a:p>
          <a:p>
            <a:pPr lvl="2"/>
            <a:r>
              <a:rPr/>
              <a:t>Research compendia: e.g. </a:t>
            </a:r>
            <a:r>
              <a:rPr>
                <a:hlinkClick r:id="rId2"/>
              </a:rPr>
              <a:t>https://github.com/petermacp/BlantyreTBEpi</a:t>
            </a:r>
          </a:p>
          <a:p>
            <a:pPr lvl="1"/>
            <a:r>
              <a:rPr/>
              <a:t>R Markdown provides a nice way of sharing reports together with code:</a:t>
            </a:r>
          </a:p>
          <a:p>
            <a:pPr lvl="2"/>
            <a:r>
              <a:rPr/>
              <a:t>Fully integrated with R Studio.</a:t>
            </a:r>
          </a:p>
          <a:p>
            <a:pPr lvl="2"/>
            <a:r>
              <a:rPr/>
              <a:t>Output formats: html, pdf, Word, PowerPoint, …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(rmarkdown) </a:t>
            </a:r>
            <a:r>
              <a:rPr sz="1800" i="1">
                <a:solidFill>
                  <a:srgbClr val="60A0B0"/>
                </a:solidFill>
                <a:latin typeface="Courier"/>
              </a:rPr>
              <a:t># part of tidyverse</a:t>
            </a:r>
          </a:p>
          <a:p>
            <a:pPr lvl="1"/>
            <a:r>
              <a:rPr/>
              <a:t>These slides were generated with R Markdown.</a:t>
            </a:r>
          </a:p>
          <a:p>
            <a:pPr lvl="2"/>
            <a:r>
              <a:rPr/>
              <a:t>Markdown code uploaded to course GitHub repository.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 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  <a:r>
                  <a:rPr/>
                  <a:t>[end of Session 3]</a:t>
                </a:r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Bioinformatics - Basic R commands</dc:title>
  <dc:creator>Marc Henrion</dc:creator>
  <cp:keywords/>
  <dcterms:created xsi:type="dcterms:W3CDTF">2020-01-13T19:33:59Z</dcterms:created>
  <dcterms:modified xsi:type="dcterms:W3CDTF">2020-01-13T19:33:59Z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14 January 2020</vt:lpwstr>
  </property>
  <property fmtid="{D5CDD505-2E9C-101B-9397-08002B2CF9AE}" pid="3" name="output">
    <vt:lpwstr/>
  </property>
</Properties>
</file>